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 id="2147493477" r:id="rId2"/>
  </p:sldMasterIdLst>
  <p:notesMasterIdLst>
    <p:notesMasterId r:id="rId57"/>
  </p:notesMasterIdLst>
  <p:sldIdLst>
    <p:sldId id="257" r:id="rId3"/>
    <p:sldId id="261" r:id="rId4"/>
    <p:sldId id="263" r:id="rId5"/>
    <p:sldId id="264" r:id="rId6"/>
    <p:sldId id="265" r:id="rId7"/>
    <p:sldId id="266" r:id="rId8"/>
    <p:sldId id="267" r:id="rId9"/>
    <p:sldId id="268" r:id="rId10"/>
    <p:sldId id="332" r:id="rId11"/>
    <p:sldId id="272" r:id="rId12"/>
    <p:sldId id="333" r:id="rId13"/>
    <p:sldId id="336" r:id="rId14"/>
    <p:sldId id="337" r:id="rId15"/>
    <p:sldId id="334" r:id="rId16"/>
    <p:sldId id="340" r:id="rId17"/>
    <p:sldId id="274" r:id="rId18"/>
    <p:sldId id="275" r:id="rId19"/>
    <p:sldId id="341" r:id="rId20"/>
    <p:sldId id="346" r:id="rId21"/>
    <p:sldId id="338" r:id="rId22"/>
    <p:sldId id="284" r:id="rId23"/>
    <p:sldId id="319" r:id="rId24"/>
    <p:sldId id="292" r:id="rId25"/>
    <p:sldId id="294" r:id="rId26"/>
    <p:sldId id="288" r:id="rId27"/>
    <p:sldId id="320" r:id="rId28"/>
    <p:sldId id="351" r:id="rId29"/>
    <p:sldId id="322" r:id="rId30"/>
    <p:sldId id="297" r:id="rId31"/>
    <p:sldId id="300" r:id="rId32"/>
    <p:sldId id="301" r:id="rId33"/>
    <p:sldId id="299" r:id="rId34"/>
    <p:sldId id="324" r:id="rId35"/>
    <p:sldId id="305" r:id="rId36"/>
    <p:sldId id="306" r:id="rId37"/>
    <p:sldId id="308" r:id="rId38"/>
    <p:sldId id="325" r:id="rId39"/>
    <p:sldId id="309" r:id="rId40"/>
    <p:sldId id="312" r:id="rId41"/>
    <p:sldId id="313" r:id="rId42"/>
    <p:sldId id="314" r:id="rId43"/>
    <p:sldId id="327" r:id="rId44"/>
    <p:sldId id="311" r:id="rId45"/>
    <p:sldId id="285" r:id="rId46"/>
    <p:sldId id="286" r:id="rId47"/>
    <p:sldId id="289" r:id="rId48"/>
    <p:sldId id="350" r:id="rId49"/>
    <p:sldId id="283" r:id="rId50"/>
    <p:sldId id="281" r:id="rId51"/>
    <p:sldId id="262" r:id="rId52"/>
    <p:sldId id="347" r:id="rId53"/>
    <p:sldId id="260" r:id="rId54"/>
    <p:sldId id="329" r:id="rId55"/>
    <p:sldId id="330"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4F79F7-17BC-CAA2-A77C-8533374DCD44}" name="Simon TAYLOR" initials="ST" userId="S::GRATA@rina.org::91ebbcf1-fabc-4d96-99b8-1d6786f508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3EB1C8"/>
    <a:srgbClr val="255F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80297" autoAdjust="0"/>
  </p:normalViewPr>
  <p:slideViewPr>
    <p:cSldViewPr snapToGrid="0">
      <p:cViewPr varScale="1">
        <p:scale>
          <a:sx n="68" d="100"/>
          <a:sy n="68" d="100"/>
        </p:scale>
        <p:origin x="926" y="67"/>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02CF5B-EBD2-408A-9332-C4D0166B42B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255FF4D8-E444-4330-A74F-8872F4D7FC20}">
      <dgm:prSet phldrT="[Text]"/>
      <dgm:spPr>
        <a:solidFill>
          <a:srgbClr val="E84620"/>
        </a:solidFill>
      </dgm:spPr>
      <dgm:t>
        <a:bodyPr/>
        <a:lstStyle/>
        <a:p>
          <a:r>
            <a:rPr lang="en-GB" dirty="0"/>
            <a:t>Major Priority</a:t>
          </a:r>
        </a:p>
      </dgm:t>
    </dgm:pt>
    <dgm:pt modelId="{A004EF73-D50D-43E8-9E72-BC7BF5CF867A}" type="parTrans" cxnId="{020F0C41-CD3B-4513-AF20-BF290DED80D3}">
      <dgm:prSet/>
      <dgm:spPr/>
      <dgm:t>
        <a:bodyPr/>
        <a:lstStyle/>
        <a:p>
          <a:endParaRPr lang="en-GB"/>
        </a:p>
      </dgm:t>
    </dgm:pt>
    <dgm:pt modelId="{09FDBABA-3520-4746-B7D8-385E20BAA1DF}" type="sibTrans" cxnId="{020F0C41-CD3B-4513-AF20-BF290DED80D3}">
      <dgm:prSet/>
      <dgm:spPr/>
      <dgm:t>
        <a:bodyPr/>
        <a:lstStyle/>
        <a:p>
          <a:endParaRPr lang="en-GB"/>
        </a:p>
      </dgm:t>
    </dgm:pt>
    <dgm:pt modelId="{D3DCB193-64C1-48E5-955A-75F4D710DA4B}">
      <dgm:prSet phldrT="[Text]" custT="1"/>
      <dgm:spPr/>
      <dgm:t>
        <a:bodyPr/>
        <a:lstStyle/>
        <a:p>
          <a:r>
            <a:rPr lang="en-GB" sz="1600" dirty="0"/>
            <a:t>Area 1</a:t>
          </a:r>
        </a:p>
      </dgm:t>
    </dgm:pt>
    <dgm:pt modelId="{FE4E51E7-81D7-400F-98CA-BD96FF810DF0}" type="parTrans" cxnId="{36FF1518-E695-4FCF-A99C-F7D7C47C3E15}">
      <dgm:prSet/>
      <dgm:spPr/>
      <dgm:t>
        <a:bodyPr/>
        <a:lstStyle/>
        <a:p>
          <a:endParaRPr lang="en-GB"/>
        </a:p>
      </dgm:t>
    </dgm:pt>
    <dgm:pt modelId="{6A41DD68-39F3-496C-98F2-61645EAF6291}" type="sibTrans" cxnId="{36FF1518-E695-4FCF-A99C-F7D7C47C3E15}">
      <dgm:prSet/>
      <dgm:spPr/>
      <dgm:t>
        <a:bodyPr/>
        <a:lstStyle/>
        <a:p>
          <a:endParaRPr lang="en-GB"/>
        </a:p>
      </dgm:t>
    </dgm:pt>
    <dgm:pt modelId="{9ED0DF81-B20F-4FC9-A05D-7B46961A93D2}">
      <dgm:prSet phldrT="[Text]" custT="1"/>
      <dgm:spPr/>
      <dgm:t>
        <a:bodyPr/>
        <a:lstStyle/>
        <a:p>
          <a:r>
            <a:rPr lang="en-GB" sz="1600" dirty="0"/>
            <a:t>Area 2</a:t>
          </a:r>
        </a:p>
      </dgm:t>
    </dgm:pt>
    <dgm:pt modelId="{5E4E9AE7-EF4B-4F31-AEAA-500E615573A6}" type="parTrans" cxnId="{AA74AACA-C19F-42A1-911F-A66C344F5379}">
      <dgm:prSet/>
      <dgm:spPr/>
      <dgm:t>
        <a:bodyPr/>
        <a:lstStyle/>
        <a:p>
          <a:endParaRPr lang="en-GB"/>
        </a:p>
      </dgm:t>
    </dgm:pt>
    <dgm:pt modelId="{7D493EB0-60AA-4AE5-BDE9-F03854E6BBE4}" type="sibTrans" cxnId="{AA74AACA-C19F-42A1-911F-A66C344F5379}">
      <dgm:prSet/>
      <dgm:spPr/>
      <dgm:t>
        <a:bodyPr/>
        <a:lstStyle/>
        <a:p>
          <a:endParaRPr lang="en-GB"/>
        </a:p>
      </dgm:t>
    </dgm:pt>
    <dgm:pt modelId="{7080EA81-5C2C-4FF2-8136-CE2452B89960}">
      <dgm:prSet phldrT="[Text]"/>
      <dgm:spPr>
        <a:solidFill>
          <a:srgbClr val="FF0000"/>
        </a:solidFill>
      </dgm:spPr>
      <dgm:t>
        <a:bodyPr/>
        <a:lstStyle/>
        <a:p>
          <a:r>
            <a:rPr lang="en-GB" dirty="0"/>
            <a:t>High Priority</a:t>
          </a:r>
        </a:p>
      </dgm:t>
    </dgm:pt>
    <dgm:pt modelId="{5F6C6304-84D2-464B-A732-5C5002243F08}" type="parTrans" cxnId="{D79F4EE8-F11B-477C-9F87-1D6E2BC4CA5A}">
      <dgm:prSet/>
      <dgm:spPr/>
      <dgm:t>
        <a:bodyPr/>
        <a:lstStyle/>
        <a:p>
          <a:endParaRPr lang="en-GB"/>
        </a:p>
      </dgm:t>
    </dgm:pt>
    <dgm:pt modelId="{CC1C15BA-A814-4E07-9EF5-6302709A8035}" type="sibTrans" cxnId="{D79F4EE8-F11B-477C-9F87-1D6E2BC4CA5A}">
      <dgm:prSet/>
      <dgm:spPr/>
      <dgm:t>
        <a:bodyPr/>
        <a:lstStyle/>
        <a:p>
          <a:endParaRPr lang="en-GB"/>
        </a:p>
      </dgm:t>
    </dgm:pt>
    <dgm:pt modelId="{E7D5DA58-5E34-4D32-9770-5504AB9A506B}">
      <dgm:prSet phldrT="[Text]" custT="1"/>
      <dgm:spPr/>
      <dgm:t>
        <a:bodyPr/>
        <a:lstStyle/>
        <a:p>
          <a:r>
            <a:rPr lang="en-GB" sz="1600" dirty="0"/>
            <a:t>Area 1</a:t>
          </a:r>
        </a:p>
      </dgm:t>
    </dgm:pt>
    <dgm:pt modelId="{CE4067DA-B652-4EDD-887C-04785BEF76DC}" type="parTrans" cxnId="{4CBDA6A4-67DA-4BFE-9B66-74527FE476EA}">
      <dgm:prSet/>
      <dgm:spPr/>
      <dgm:t>
        <a:bodyPr/>
        <a:lstStyle/>
        <a:p>
          <a:endParaRPr lang="en-GB"/>
        </a:p>
      </dgm:t>
    </dgm:pt>
    <dgm:pt modelId="{102576C2-21F3-4417-A48B-D42B38EFAFD4}" type="sibTrans" cxnId="{4CBDA6A4-67DA-4BFE-9B66-74527FE476EA}">
      <dgm:prSet/>
      <dgm:spPr/>
      <dgm:t>
        <a:bodyPr/>
        <a:lstStyle/>
        <a:p>
          <a:endParaRPr lang="en-GB"/>
        </a:p>
      </dgm:t>
    </dgm:pt>
    <dgm:pt modelId="{08DE3AE4-4CEC-41FE-8302-AE12F82CB53F}">
      <dgm:prSet phldrT="[Text]"/>
      <dgm:spPr>
        <a:solidFill>
          <a:srgbClr val="FFC000"/>
        </a:solidFill>
      </dgm:spPr>
      <dgm:t>
        <a:bodyPr/>
        <a:lstStyle/>
        <a:p>
          <a:r>
            <a:rPr lang="en-GB" dirty="0"/>
            <a:t>Medium Priority</a:t>
          </a:r>
        </a:p>
      </dgm:t>
    </dgm:pt>
    <dgm:pt modelId="{938E6915-FA31-4C14-8A60-6017AB6B06A9}" type="parTrans" cxnId="{500A985B-D8BB-4E72-8E32-C7D65C0FD49D}">
      <dgm:prSet/>
      <dgm:spPr/>
      <dgm:t>
        <a:bodyPr/>
        <a:lstStyle/>
        <a:p>
          <a:endParaRPr lang="en-GB"/>
        </a:p>
      </dgm:t>
    </dgm:pt>
    <dgm:pt modelId="{BADCFE8B-1AA6-44D6-8F33-3785C6A0C8A9}" type="sibTrans" cxnId="{500A985B-D8BB-4E72-8E32-C7D65C0FD49D}">
      <dgm:prSet/>
      <dgm:spPr/>
      <dgm:t>
        <a:bodyPr/>
        <a:lstStyle/>
        <a:p>
          <a:endParaRPr lang="en-GB"/>
        </a:p>
      </dgm:t>
    </dgm:pt>
    <dgm:pt modelId="{E0F0C4BB-1A38-4560-B825-0189957D3B37}">
      <dgm:prSet phldrT="[Text]" custT="1"/>
      <dgm:spPr/>
      <dgm:t>
        <a:bodyPr/>
        <a:lstStyle/>
        <a:p>
          <a:r>
            <a:rPr lang="en-GB" sz="1600" dirty="0"/>
            <a:t>Area 1</a:t>
          </a:r>
        </a:p>
      </dgm:t>
    </dgm:pt>
    <dgm:pt modelId="{A1D5C0BB-0CE3-42BB-A346-BD04D84C9462}" type="parTrans" cxnId="{BE60BC68-02CC-4C87-A1CC-62C870599AEF}">
      <dgm:prSet/>
      <dgm:spPr/>
      <dgm:t>
        <a:bodyPr/>
        <a:lstStyle/>
        <a:p>
          <a:endParaRPr lang="en-GB"/>
        </a:p>
      </dgm:t>
    </dgm:pt>
    <dgm:pt modelId="{25A67193-5663-449D-B9DF-E3DA17588930}" type="sibTrans" cxnId="{BE60BC68-02CC-4C87-A1CC-62C870599AEF}">
      <dgm:prSet/>
      <dgm:spPr/>
      <dgm:t>
        <a:bodyPr/>
        <a:lstStyle/>
        <a:p>
          <a:endParaRPr lang="en-GB"/>
        </a:p>
      </dgm:t>
    </dgm:pt>
    <dgm:pt modelId="{92E353E4-ABAD-4362-8F92-34701A60A2E1}">
      <dgm:prSet phldrT="[Text]" custT="1"/>
      <dgm:spPr/>
      <dgm:t>
        <a:bodyPr/>
        <a:lstStyle/>
        <a:p>
          <a:r>
            <a:rPr lang="en-GB" sz="1600" dirty="0"/>
            <a:t>Area 3</a:t>
          </a:r>
        </a:p>
      </dgm:t>
    </dgm:pt>
    <dgm:pt modelId="{C21E1477-0FC6-4778-AC0F-616C5DBD43F1}" type="parTrans" cxnId="{7E129E70-6223-44BF-9E0A-E48898342D7C}">
      <dgm:prSet/>
      <dgm:spPr/>
      <dgm:t>
        <a:bodyPr/>
        <a:lstStyle/>
        <a:p>
          <a:endParaRPr lang="en-GB"/>
        </a:p>
      </dgm:t>
    </dgm:pt>
    <dgm:pt modelId="{C454320C-952C-400C-A6B9-56CFE8091083}" type="sibTrans" cxnId="{7E129E70-6223-44BF-9E0A-E48898342D7C}">
      <dgm:prSet/>
      <dgm:spPr/>
      <dgm:t>
        <a:bodyPr/>
        <a:lstStyle/>
        <a:p>
          <a:endParaRPr lang="en-GB"/>
        </a:p>
      </dgm:t>
    </dgm:pt>
    <dgm:pt modelId="{938107F2-B383-4369-9235-BEE72CBE19E0}">
      <dgm:prSet/>
      <dgm:spPr>
        <a:solidFill>
          <a:srgbClr val="FFFF00"/>
        </a:solidFill>
      </dgm:spPr>
      <dgm:t>
        <a:bodyPr/>
        <a:lstStyle/>
        <a:p>
          <a:r>
            <a:rPr lang="en-GB" dirty="0"/>
            <a:t>Low Priority</a:t>
          </a:r>
        </a:p>
      </dgm:t>
    </dgm:pt>
    <dgm:pt modelId="{96BFA6DA-D1CB-4A34-8B68-254EBD363DFF}" type="parTrans" cxnId="{B42432D1-9933-4C51-BDC5-848989C64B7C}">
      <dgm:prSet/>
      <dgm:spPr/>
      <dgm:t>
        <a:bodyPr/>
        <a:lstStyle/>
        <a:p>
          <a:endParaRPr lang="en-GB"/>
        </a:p>
      </dgm:t>
    </dgm:pt>
    <dgm:pt modelId="{6E36C1F9-6A2E-4EAB-9F29-5D916BE125D7}" type="sibTrans" cxnId="{B42432D1-9933-4C51-BDC5-848989C64B7C}">
      <dgm:prSet/>
      <dgm:spPr/>
      <dgm:t>
        <a:bodyPr/>
        <a:lstStyle/>
        <a:p>
          <a:endParaRPr lang="en-GB"/>
        </a:p>
      </dgm:t>
    </dgm:pt>
    <dgm:pt modelId="{3E931F96-E3CC-4C3F-8E06-EC2AB7483913}">
      <dgm:prSet custT="1"/>
      <dgm:spPr/>
      <dgm:t>
        <a:bodyPr/>
        <a:lstStyle/>
        <a:p>
          <a:r>
            <a:rPr lang="en-GB" sz="1600" dirty="0"/>
            <a:t>Area 1</a:t>
          </a:r>
        </a:p>
      </dgm:t>
    </dgm:pt>
    <dgm:pt modelId="{6F06F00E-D181-4954-A87E-964D6D62A87A}" type="parTrans" cxnId="{5D6B6E16-483D-4C74-A029-93C15BC5AE7E}">
      <dgm:prSet/>
      <dgm:spPr/>
      <dgm:t>
        <a:bodyPr/>
        <a:lstStyle/>
        <a:p>
          <a:endParaRPr lang="en-GB"/>
        </a:p>
      </dgm:t>
    </dgm:pt>
    <dgm:pt modelId="{6D7A9469-847D-4BDC-A645-A454110D7E06}" type="sibTrans" cxnId="{5D6B6E16-483D-4C74-A029-93C15BC5AE7E}">
      <dgm:prSet/>
      <dgm:spPr/>
      <dgm:t>
        <a:bodyPr/>
        <a:lstStyle/>
        <a:p>
          <a:endParaRPr lang="en-GB"/>
        </a:p>
      </dgm:t>
    </dgm:pt>
    <dgm:pt modelId="{0639A392-22DE-401E-AF5E-74BE65AB9FBF}">
      <dgm:prSet phldrT="[Text]" custT="1"/>
      <dgm:spPr/>
      <dgm:t>
        <a:bodyPr/>
        <a:lstStyle/>
        <a:p>
          <a:r>
            <a:rPr lang="en-GB" sz="1600" dirty="0"/>
            <a:t>Area 2</a:t>
          </a:r>
        </a:p>
      </dgm:t>
    </dgm:pt>
    <dgm:pt modelId="{8E17A97A-802F-459A-A19B-9329748A3E7E}" type="parTrans" cxnId="{3C75AB3B-C621-41D7-8CC0-91508732FB3D}">
      <dgm:prSet/>
      <dgm:spPr/>
      <dgm:t>
        <a:bodyPr/>
        <a:lstStyle/>
        <a:p>
          <a:endParaRPr lang="en-GB"/>
        </a:p>
      </dgm:t>
    </dgm:pt>
    <dgm:pt modelId="{EB8A553C-46CF-4EF9-AC75-33CF9BDD8524}" type="sibTrans" cxnId="{3C75AB3B-C621-41D7-8CC0-91508732FB3D}">
      <dgm:prSet/>
      <dgm:spPr/>
      <dgm:t>
        <a:bodyPr/>
        <a:lstStyle/>
        <a:p>
          <a:endParaRPr lang="en-GB"/>
        </a:p>
      </dgm:t>
    </dgm:pt>
    <dgm:pt modelId="{BD384721-9CA9-49F1-A879-9A2C5960D8E9}">
      <dgm:prSet custT="1"/>
      <dgm:spPr/>
      <dgm:t>
        <a:bodyPr/>
        <a:lstStyle/>
        <a:p>
          <a:r>
            <a:rPr lang="en-GB" sz="1600" dirty="0"/>
            <a:t>Area 2</a:t>
          </a:r>
        </a:p>
      </dgm:t>
    </dgm:pt>
    <dgm:pt modelId="{123CA8E7-F129-4B63-BCDC-4FF77A530C6C}" type="parTrans" cxnId="{A57243AB-4111-4418-A236-7625927DBB19}">
      <dgm:prSet/>
      <dgm:spPr/>
      <dgm:t>
        <a:bodyPr/>
        <a:lstStyle/>
        <a:p>
          <a:endParaRPr lang="en-GB"/>
        </a:p>
      </dgm:t>
    </dgm:pt>
    <dgm:pt modelId="{65A15598-F932-4FF8-985B-FF9353A44590}" type="sibTrans" cxnId="{A57243AB-4111-4418-A236-7625927DBB19}">
      <dgm:prSet/>
      <dgm:spPr/>
      <dgm:t>
        <a:bodyPr/>
        <a:lstStyle/>
        <a:p>
          <a:endParaRPr lang="en-GB"/>
        </a:p>
      </dgm:t>
    </dgm:pt>
    <dgm:pt modelId="{3A70E38D-F820-4434-9E5E-D893F752A88F}">
      <dgm:prSet phldrT="[Text]" custT="1"/>
      <dgm:spPr/>
      <dgm:t>
        <a:bodyPr/>
        <a:lstStyle/>
        <a:p>
          <a:r>
            <a:rPr lang="en-GB" sz="1600" dirty="0"/>
            <a:t>Area 2</a:t>
          </a:r>
        </a:p>
      </dgm:t>
    </dgm:pt>
    <dgm:pt modelId="{91273F3D-5EFA-4B5C-9432-046DC5783948}" type="parTrans" cxnId="{A14F5840-A488-4038-8314-4DC2E9A60FD1}">
      <dgm:prSet/>
      <dgm:spPr/>
      <dgm:t>
        <a:bodyPr/>
        <a:lstStyle/>
        <a:p>
          <a:endParaRPr lang="en-GB"/>
        </a:p>
      </dgm:t>
    </dgm:pt>
    <dgm:pt modelId="{E01C74A3-E7B1-4BDB-AD72-AA09CBE097EC}" type="sibTrans" cxnId="{A14F5840-A488-4038-8314-4DC2E9A60FD1}">
      <dgm:prSet/>
      <dgm:spPr/>
      <dgm:t>
        <a:bodyPr/>
        <a:lstStyle/>
        <a:p>
          <a:endParaRPr lang="en-GB"/>
        </a:p>
      </dgm:t>
    </dgm:pt>
    <dgm:pt modelId="{4D9B44BE-EC4E-4407-BBDD-51C290B8F27C}">
      <dgm:prSet phldrT="[Text]" custT="1"/>
      <dgm:spPr/>
      <dgm:t>
        <a:bodyPr/>
        <a:lstStyle/>
        <a:p>
          <a:r>
            <a:rPr lang="en-GB" sz="1600" dirty="0"/>
            <a:t>Area 3</a:t>
          </a:r>
        </a:p>
      </dgm:t>
    </dgm:pt>
    <dgm:pt modelId="{D8551F4C-BE50-4282-977F-B0022A16F9F4}" type="parTrans" cxnId="{F798AA21-9EF7-46B4-B36E-72020C6438CB}">
      <dgm:prSet/>
      <dgm:spPr/>
      <dgm:t>
        <a:bodyPr/>
        <a:lstStyle/>
        <a:p>
          <a:endParaRPr lang="en-GB"/>
        </a:p>
      </dgm:t>
    </dgm:pt>
    <dgm:pt modelId="{8017B23F-13CA-46B4-8169-F2DDAFC1AA5A}" type="sibTrans" cxnId="{F798AA21-9EF7-46B4-B36E-72020C6438CB}">
      <dgm:prSet/>
      <dgm:spPr/>
      <dgm:t>
        <a:bodyPr/>
        <a:lstStyle/>
        <a:p>
          <a:endParaRPr lang="en-GB"/>
        </a:p>
      </dgm:t>
    </dgm:pt>
    <dgm:pt modelId="{81CE5ABD-8FFD-4884-A081-165D2373424A}">
      <dgm:prSet custT="1"/>
      <dgm:spPr/>
      <dgm:t>
        <a:bodyPr/>
        <a:lstStyle/>
        <a:p>
          <a:r>
            <a:rPr lang="en-GB" sz="1600" dirty="0"/>
            <a:t>Area 1</a:t>
          </a:r>
        </a:p>
      </dgm:t>
    </dgm:pt>
    <dgm:pt modelId="{16C31879-45A3-485D-94C8-2D5E26D743E2}" type="sibTrans" cxnId="{E8AFED43-027A-45C6-A0B4-7B0746691C6D}">
      <dgm:prSet/>
      <dgm:spPr/>
      <dgm:t>
        <a:bodyPr/>
        <a:lstStyle/>
        <a:p>
          <a:endParaRPr lang="en-GB"/>
        </a:p>
      </dgm:t>
    </dgm:pt>
    <dgm:pt modelId="{939C8E4F-5EA4-4FD0-8AB0-7887DF4F10D6}" type="parTrans" cxnId="{E8AFED43-027A-45C6-A0B4-7B0746691C6D}">
      <dgm:prSet/>
      <dgm:spPr/>
      <dgm:t>
        <a:bodyPr/>
        <a:lstStyle/>
        <a:p>
          <a:endParaRPr lang="en-GB"/>
        </a:p>
      </dgm:t>
    </dgm:pt>
    <dgm:pt modelId="{EE0F020A-DA77-44E5-A67F-0002355CFD56}">
      <dgm:prSet/>
      <dgm:spPr>
        <a:solidFill>
          <a:srgbClr val="92D050"/>
        </a:solidFill>
      </dgm:spPr>
      <dgm:t>
        <a:bodyPr/>
        <a:lstStyle/>
        <a:p>
          <a:r>
            <a:rPr lang="en-GB" dirty="0"/>
            <a:t>Negligible priority</a:t>
          </a:r>
        </a:p>
      </dgm:t>
    </dgm:pt>
    <dgm:pt modelId="{9AB85511-27B5-4E68-A7EC-4FA57BC8A18C}" type="sibTrans" cxnId="{46431F0D-BAA2-4B9B-A472-517796F28A6E}">
      <dgm:prSet/>
      <dgm:spPr/>
      <dgm:t>
        <a:bodyPr/>
        <a:lstStyle/>
        <a:p>
          <a:endParaRPr lang="en-GB"/>
        </a:p>
      </dgm:t>
    </dgm:pt>
    <dgm:pt modelId="{F6E80B89-7821-4384-A02B-23F84267A6C4}" type="parTrans" cxnId="{46431F0D-BAA2-4B9B-A472-517796F28A6E}">
      <dgm:prSet/>
      <dgm:spPr/>
      <dgm:t>
        <a:bodyPr/>
        <a:lstStyle/>
        <a:p>
          <a:endParaRPr lang="en-GB"/>
        </a:p>
      </dgm:t>
    </dgm:pt>
    <dgm:pt modelId="{EF355F33-2DBE-4F04-BEF3-1FFB59631D02}">
      <dgm:prSet custT="1"/>
      <dgm:spPr/>
      <dgm:t>
        <a:bodyPr/>
        <a:lstStyle/>
        <a:p>
          <a:r>
            <a:rPr lang="en-GB" sz="1600" dirty="0"/>
            <a:t>Area 2</a:t>
          </a:r>
        </a:p>
      </dgm:t>
    </dgm:pt>
    <dgm:pt modelId="{4A2DFB42-BE36-44D5-BE4A-638847D75DA6}" type="parTrans" cxnId="{84CC59C4-B488-4A60-8440-B4B90F6031EF}">
      <dgm:prSet/>
      <dgm:spPr/>
      <dgm:t>
        <a:bodyPr/>
        <a:lstStyle/>
        <a:p>
          <a:endParaRPr lang="en-GB"/>
        </a:p>
      </dgm:t>
    </dgm:pt>
    <dgm:pt modelId="{730373DA-1B94-4108-A406-45D7BA19B56D}" type="sibTrans" cxnId="{84CC59C4-B488-4A60-8440-B4B90F6031EF}">
      <dgm:prSet/>
      <dgm:spPr/>
      <dgm:t>
        <a:bodyPr/>
        <a:lstStyle/>
        <a:p>
          <a:endParaRPr lang="en-GB"/>
        </a:p>
      </dgm:t>
    </dgm:pt>
    <dgm:pt modelId="{2E3DA723-FBBB-4C14-8C84-8E63DDAD5AC3}" type="pres">
      <dgm:prSet presAssocID="{BE02CF5B-EBD2-408A-9332-C4D0166B42B0}" presName="Name0" presStyleCnt="0">
        <dgm:presLayoutVars>
          <dgm:dir/>
          <dgm:animLvl val="lvl"/>
          <dgm:resizeHandles val="exact"/>
        </dgm:presLayoutVars>
      </dgm:prSet>
      <dgm:spPr/>
    </dgm:pt>
    <dgm:pt modelId="{235A105C-014F-4895-BD07-361BBBAA20C2}" type="pres">
      <dgm:prSet presAssocID="{255FF4D8-E444-4330-A74F-8872F4D7FC20}" presName="linNode" presStyleCnt="0"/>
      <dgm:spPr/>
    </dgm:pt>
    <dgm:pt modelId="{3834E7CA-017A-4800-9789-77A767F8DA22}" type="pres">
      <dgm:prSet presAssocID="{255FF4D8-E444-4330-A74F-8872F4D7FC20}" presName="parentText" presStyleLbl="node1" presStyleIdx="0" presStyleCnt="5">
        <dgm:presLayoutVars>
          <dgm:chMax val="1"/>
          <dgm:bulletEnabled val="1"/>
        </dgm:presLayoutVars>
      </dgm:prSet>
      <dgm:spPr/>
    </dgm:pt>
    <dgm:pt modelId="{48E4199B-56D7-49F6-9F75-7233AD3A206A}" type="pres">
      <dgm:prSet presAssocID="{255FF4D8-E444-4330-A74F-8872F4D7FC20}" presName="descendantText" presStyleLbl="alignAccFollowNode1" presStyleIdx="0" presStyleCnt="5">
        <dgm:presLayoutVars>
          <dgm:bulletEnabled val="1"/>
        </dgm:presLayoutVars>
      </dgm:prSet>
      <dgm:spPr/>
    </dgm:pt>
    <dgm:pt modelId="{AC7981F3-D605-4B9C-82E7-148C8CE26C86}" type="pres">
      <dgm:prSet presAssocID="{09FDBABA-3520-4746-B7D8-385E20BAA1DF}" presName="sp" presStyleCnt="0"/>
      <dgm:spPr/>
    </dgm:pt>
    <dgm:pt modelId="{AC4C9C6C-7299-4BED-A48D-AC1E4D6CF814}" type="pres">
      <dgm:prSet presAssocID="{7080EA81-5C2C-4FF2-8136-CE2452B89960}" presName="linNode" presStyleCnt="0"/>
      <dgm:spPr/>
    </dgm:pt>
    <dgm:pt modelId="{0F8C0F06-8D22-456B-92E1-03F388425B0B}" type="pres">
      <dgm:prSet presAssocID="{7080EA81-5C2C-4FF2-8136-CE2452B89960}" presName="parentText" presStyleLbl="node1" presStyleIdx="1" presStyleCnt="5">
        <dgm:presLayoutVars>
          <dgm:chMax val="1"/>
          <dgm:bulletEnabled val="1"/>
        </dgm:presLayoutVars>
      </dgm:prSet>
      <dgm:spPr/>
    </dgm:pt>
    <dgm:pt modelId="{EF2B111A-3E4F-4B5B-AA60-6159B4C5DF7A}" type="pres">
      <dgm:prSet presAssocID="{7080EA81-5C2C-4FF2-8136-CE2452B89960}" presName="descendantText" presStyleLbl="alignAccFollowNode1" presStyleIdx="1" presStyleCnt="5">
        <dgm:presLayoutVars>
          <dgm:bulletEnabled val="1"/>
        </dgm:presLayoutVars>
      </dgm:prSet>
      <dgm:spPr/>
    </dgm:pt>
    <dgm:pt modelId="{66175C5F-6568-4934-BC4F-8C1FFAA074A0}" type="pres">
      <dgm:prSet presAssocID="{CC1C15BA-A814-4E07-9EF5-6302709A8035}" presName="sp" presStyleCnt="0"/>
      <dgm:spPr/>
    </dgm:pt>
    <dgm:pt modelId="{714BE345-90BD-47FA-AF73-9B29C0A409C9}" type="pres">
      <dgm:prSet presAssocID="{08DE3AE4-4CEC-41FE-8302-AE12F82CB53F}" presName="linNode" presStyleCnt="0"/>
      <dgm:spPr/>
    </dgm:pt>
    <dgm:pt modelId="{0F7B42D5-5792-4DEC-9B50-421052A3BF96}" type="pres">
      <dgm:prSet presAssocID="{08DE3AE4-4CEC-41FE-8302-AE12F82CB53F}" presName="parentText" presStyleLbl="node1" presStyleIdx="2" presStyleCnt="5">
        <dgm:presLayoutVars>
          <dgm:chMax val="1"/>
          <dgm:bulletEnabled val="1"/>
        </dgm:presLayoutVars>
      </dgm:prSet>
      <dgm:spPr/>
    </dgm:pt>
    <dgm:pt modelId="{B5CCDFC6-FE93-482F-89DF-5EB251F2BC2E}" type="pres">
      <dgm:prSet presAssocID="{08DE3AE4-4CEC-41FE-8302-AE12F82CB53F}" presName="descendantText" presStyleLbl="alignAccFollowNode1" presStyleIdx="2" presStyleCnt="5">
        <dgm:presLayoutVars>
          <dgm:bulletEnabled val="1"/>
        </dgm:presLayoutVars>
      </dgm:prSet>
      <dgm:spPr/>
    </dgm:pt>
    <dgm:pt modelId="{CF2C3E7C-CD69-415F-9250-0A0552F63D8E}" type="pres">
      <dgm:prSet presAssocID="{BADCFE8B-1AA6-44D6-8F33-3785C6A0C8A9}" presName="sp" presStyleCnt="0"/>
      <dgm:spPr/>
    </dgm:pt>
    <dgm:pt modelId="{6961D5B4-6ADF-4367-BFC7-5A9AC99A7371}" type="pres">
      <dgm:prSet presAssocID="{938107F2-B383-4369-9235-BEE72CBE19E0}" presName="linNode" presStyleCnt="0"/>
      <dgm:spPr/>
    </dgm:pt>
    <dgm:pt modelId="{68A6AF36-DBF2-435F-A035-A5EF922CD387}" type="pres">
      <dgm:prSet presAssocID="{938107F2-B383-4369-9235-BEE72CBE19E0}" presName="parentText" presStyleLbl="node1" presStyleIdx="3" presStyleCnt="5">
        <dgm:presLayoutVars>
          <dgm:chMax val="1"/>
          <dgm:bulletEnabled val="1"/>
        </dgm:presLayoutVars>
      </dgm:prSet>
      <dgm:spPr/>
    </dgm:pt>
    <dgm:pt modelId="{DE81B412-54BE-4D44-8494-41D39F8C7C46}" type="pres">
      <dgm:prSet presAssocID="{938107F2-B383-4369-9235-BEE72CBE19E0}" presName="descendantText" presStyleLbl="alignAccFollowNode1" presStyleIdx="3" presStyleCnt="5">
        <dgm:presLayoutVars>
          <dgm:bulletEnabled val="1"/>
        </dgm:presLayoutVars>
      </dgm:prSet>
      <dgm:spPr/>
    </dgm:pt>
    <dgm:pt modelId="{1C81AF5D-CA15-48AB-951A-E34B6A4E5B29}" type="pres">
      <dgm:prSet presAssocID="{6E36C1F9-6A2E-4EAB-9F29-5D916BE125D7}" presName="sp" presStyleCnt="0"/>
      <dgm:spPr/>
    </dgm:pt>
    <dgm:pt modelId="{C2DBD8AC-CC6E-481B-BBF8-E8E2D73E9622}" type="pres">
      <dgm:prSet presAssocID="{EE0F020A-DA77-44E5-A67F-0002355CFD56}" presName="linNode" presStyleCnt="0"/>
      <dgm:spPr/>
    </dgm:pt>
    <dgm:pt modelId="{628ED5D6-CE03-4FD1-A789-5555B52ED662}" type="pres">
      <dgm:prSet presAssocID="{EE0F020A-DA77-44E5-A67F-0002355CFD56}" presName="parentText" presStyleLbl="node1" presStyleIdx="4" presStyleCnt="5">
        <dgm:presLayoutVars>
          <dgm:chMax val="1"/>
          <dgm:bulletEnabled val="1"/>
        </dgm:presLayoutVars>
      </dgm:prSet>
      <dgm:spPr/>
    </dgm:pt>
    <dgm:pt modelId="{3EE3728A-87C1-4AD4-85AC-45D1BB55DDCA}" type="pres">
      <dgm:prSet presAssocID="{EE0F020A-DA77-44E5-A67F-0002355CFD56}" presName="descendantText" presStyleLbl="alignAccFollowNode1" presStyleIdx="4" presStyleCnt="5">
        <dgm:presLayoutVars>
          <dgm:bulletEnabled val="1"/>
        </dgm:presLayoutVars>
      </dgm:prSet>
      <dgm:spPr/>
    </dgm:pt>
  </dgm:ptLst>
  <dgm:cxnLst>
    <dgm:cxn modelId="{8064D602-6110-4105-ACBE-94EB5F368243}" type="presOf" srcId="{E7D5DA58-5E34-4D32-9770-5504AB9A506B}" destId="{EF2B111A-3E4F-4B5B-AA60-6159B4C5DF7A}" srcOrd="0" destOrd="0" presId="urn:microsoft.com/office/officeart/2005/8/layout/vList5"/>
    <dgm:cxn modelId="{46431F0D-BAA2-4B9B-A472-517796F28A6E}" srcId="{BE02CF5B-EBD2-408A-9332-C4D0166B42B0}" destId="{EE0F020A-DA77-44E5-A67F-0002355CFD56}" srcOrd="4" destOrd="0" parTransId="{F6E80B89-7821-4384-A02B-23F84267A6C4}" sibTransId="{9AB85511-27B5-4E68-A7EC-4FA57BC8A18C}"/>
    <dgm:cxn modelId="{4EC6C915-A3E1-4C70-BF8E-BD494C448928}" type="presOf" srcId="{BD384721-9CA9-49F1-A879-9A2C5960D8E9}" destId="{DE81B412-54BE-4D44-8494-41D39F8C7C46}" srcOrd="0" destOrd="1" presId="urn:microsoft.com/office/officeart/2005/8/layout/vList5"/>
    <dgm:cxn modelId="{5D6B6E16-483D-4C74-A029-93C15BC5AE7E}" srcId="{938107F2-B383-4369-9235-BEE72CBE19E0}" destId="{3E931F96-E3CC-4C3F-8E06-EC2AB7483913}" srcOrd="0" destOrd="0" parTransId="{6F06F00E-D181-4954-A87E-964D6D62A87A}" sibTransId="{6D7A9469-847D-4BDC-A645-A454110D7E06}"/>
    <dgm:cxn modelId="{36FF1518-E695-4FCF-A99C-F7D7C47C3E15}" srcId="{255FF4D8-E444-4330-A74F-8872F4D7FC20}" destId="{D3DCB193-64C1-48E5-955A-75F4D710DA4B}" srcOrd="0" destOrd="0" parTransId="{FE4E51E7-81D7-400F-98CA-BD96FF810DF0}" sibTransId="{6A41DD68-39F3-496C-98F2-61645EAF6291}"/>
    <dgm:cxn modelId="{6D4EAD1F-DEFE-4026-BE9C-5A2C7398F86D}" type="presOf" srcId="{3A70E38D-F820-4434-9E5E-D893F752A88F}" destId="{EF2B111A-3E4F-4B5B-AA60-6159B4C5DF7A}" srcOrd="0" destOrd="1" presId="urn:microsoft.com/office/officeart/2005/8/layout/vList5"/>
    <dgm:cxn modelId="{F798AA21-9EF7-46B4-B36E-72020C6438CB}" srcId="{7080EA81-5C2C-4FF2-8136-CE2452B89960}" destId="{4D9B44BE-EC4E-4407-BBDD-51C290B8F27C}" srcOrd="2" destOrd="0" parTransId="{D8551F4C-BE50-4282-977F-B0022A16F9F4}" sibTransId="{8017B23F-13CA-46B4-8169-F2DDAFC1AA5A}"/>
    <dgm:cxn modelId="{D1C8BD31-8F33-4321-90C7-05C332AF84C8}" type="presOf" srcId="{92E353E4-ABAD-4362-8F92-34701A60A2E1}" destId="{B5CCDFC6-FE93-482F-89DF-5EB251F2BC2E}" srcOrd="0" destOrd="2" presId="urn:microsoft.com/office/officeart/2005/8/layout/vList5"/>
    <dgm:cxn modelId="{8C27CF32-D43E-4784-A3D6-EE8D409779B8}" type="presOf" srcId="{938107F2-B383-4369-9235-BEE72CBE19E0}" destId="{68A6AF36-DBF2-435F-A035-A5EF922CD387}" srcOrd="0" destOrd="0" presId="urn:microsoft.com/office/officeart/2005/8/layout/vList5"/>
    <dgm:cxn modelId="{3C75AB3B-C621-41D7-8CC0-91508732FB3D}" srcId="{08DE3AE4-4CEC-41FE-8302-AE12F82CB53F}" destId="{0639A392-22DE-401E-AF5E-74BE65AB9FBF}" srcOrd="1" destOrd="0" parTransId="{8E17A97A-802F-459A-A19B-9329748A3E7E}" sibTransId="{EB8A553C-46CF-4EF9-AC75-33CF9BDD8524}"/>
    <dgm:cxn modelId="{A14F5840-A488-4038-8314-4DC2E9A60FD1}" srcId="{7080EA81-5C2C-4FF2-8136-CE2452B89960}" destId="{3A70E38D-F820-4434-9E5E-D893F752A88F}" srcOrd="1" destOrd="0" parTransId="{91273F3D-5EFA-4B5C-9432-046DC5783948}" sibTransId="{E01C74A3-E7B1-4BDB-AD72-AA09CBE097EC}"/>
    <dgm:cxn modelId="{500A985B-D8BB-4E72-8E32-C7D65C0FD49D}" srcId="{BE02CF5B-EBD2-408A-9332-C4D0166B42B0}" destId="{08DE3AE4-4CEC-41FE-8302-AE12F82CB53F}" srcOrd="2" destOrd="0" parTransId="{938E6915-FA31-4C14-8A60-6017AB6B06A9}" sibTransId="{BADCFE8B-1AA6-44D6-8F33-3785C6A0C8A9}"/>
    <dgm:cxn modelId="{020F0C41-CD3B-4513-AF20-BF290DED80D3}" srcId="{BE02CF5B-EBD2-408A-9332-C4D0166B42B0}" destId="{255FF4D8-E444-4330-A74F-8872F4D7FC20}" srcOrd="0" destOrd="0" parTransId="{A004EF73-D50D-43E8-9E72-BC7BF5CF867A}" sibTransId="{09FDBABA-3520-4746-B7D8-385E20BAA1DF}"/>
    <dgm:cxn modelId="{E8AFED43-027A-45C6-A0B4-7B0746691C6D}" srcId="{EE0F020A-DA77-44E5-A67F-0002355CFD56}" destId="{81CE5ABD-8FFD-4884-A081-165D2373424A}" srcOrd="0" destOrd="0" parTransId="{939C8E4F-5EA4-4FD0-8AB0-7887DF4F10D6}" sibTransId="{16C31879-45A3-485D-94C8-2D5E26D743E2}"/>
    <dgm:cxn modelId="{9EE9EF43-8DCD-46A9-AE59-2FBE1C3E8D87}" type="presOf" srcId="{7080EA81-5C2C-4FF2-8136-CE2452B89960}" destId="{0F8C0F06-8D22-456B-92E1-03F388425B0B}" srcOrd="0" destOrd="0" presId="urn:microsoft.com/office/officeart/2005/8/layout/vList5"/>
    <dgm:cxn modelId="{1D0BFE43-4FCC-4206-9155-17C7C55E84D9}" type="presOf" srcId="{81CE5ABD-8FFD-4884-A081-165D2373424A}" destId="{3EE3728A-87C1-4AD4-85AC-45D1BB55DDCA}" srcOrd="0" destOrd="0" presId="urn:microsoft.com/office/officeart/2005/8/layout/vList5"/>
    <dgm:cxn modelId="{BE60BC68-02CC-4C87-A1CC-62C870599AEF}" srcId="{08DE3AE4-4CEC-41FE-8302-AE12F82CB53F}" destId="{E0F0C4BB-1A38-4560-B825-0189957D3B37}" srcOrd="0" destOrd="0" parTransId="{A1D5C0BB-0CE3-42BB-A346-BD04D84C9462}" sibTransId="{25A67193-5663-449D-B9DF-E3DA17588930}"/>
    <dgm:cxn modelId="{7E129E70-6223-44BF-9E0A-E48898342D7C}" srcId="{08DE3AE4-4CEC-41FE-8302-AE12F82CB53F}" destId="{92E353E4-ABAD-4362-8F92-34701A60A2E1}" srcOrd="2" destOrd="0" parTransId="{C21E1477-0FC6-4778-AC0F-616C5DBD43F1}" sibTransId="{C454320C-952C-400C-A6B9-56CFE8091083}"/>
    <dgm:cxn modelId="{06F63874-4F9C-4D2A-B487-0BEB85E87F25}" type="presOf" srcId="{E0F0C4BB-1A38-4560-B825-0189957D3B37}" destId="{B5CCDFC6-FE93-482F-89DF-5EB251F2BC2E}" srcOrd="0" destOrd="0" presId="urn:microsoft.com/office/officeart/2005/8/layout/vList5"/>
    <dgm:cxn modelId="{DE0E7A55-6BF4-4914-8777-A17B48CD7DB0}" type="presOf" srcId="{3E931F96-E3CC-4C3F-8E06-EC2AB7483913}" destId="{DE81B412-54BE-4D44-8494-41D39F8C7C46}" srcOrd="0" destOrd="0" presId="urn:microsoft.com/office/officeart/2005/8/layout/vList5"/>
    <dgm:cxn modelId="{A45A285A-8053-4A59-9964-CF05845752A4}" type="presOf" srcId="{9ED0DF81-B20F-4FC9-A05D-7B46961A93D2}" destId="{48E4199B-56D7-49F6-9F75-7233AD3A206A}" srcOrd="0" destOrd="1" presId="urn:microsoft.com/office/officeart/2005/8/layout/vList5"/>
    <dgm:cxn modelId="{693A3E8C-7743-4AE1-9978-D41890CA45C0}" type="presOf" srcId="{08DE3AE4-4CEC-41FE-8302-AE12F82CB53F}" destId="{0F7B42D5-5792-4DEC-9B50-421052A3BF96}" srcOrd="0" destOrd="0" presId="urn:microsoft.com/office/officeart/2005/8/layout/vList5"/>
    <dgm:cxn modelId="{23EDDC8D-9C11-434D-A80F-836977A7ABBB}" type="presOf" srcId="{4D9B44BE-EC4E-4407-BBDD-51C290B8F27C}" destId="{EF2B111A-3E4F-4B5B-AA60-6159B4C5DF7A}" srcOrd="0" destOrd="2" presId="urn:microsoft.com/office/officeart/2005/8/layout/vList5"/>
    <dgm:cxn modelId="{44B19895-1D6F-4660-8C1E-9F8371734CE7}" type="presOf" srcId="{255FF4D8-E444-4330-A74F-8872F4D7FC20}" destId="{3834E7CA-017A-4800-9789-77A767F8DA22}" srcOrd="0" destOrd="0" presId="urn:microsoft.com/office/officeart/2005/8/layout/vList5"/>
    <dgm:cxn modelId="{4CBDA6A4-67DA-4BFE-9B66-74527FE476EA}" srcId="{7080EA81-5C2C-4FF2-8136-CE2452B89960}" destId="{E7D5DA58-5E34-4D32-9770-5504AB9A506B}" srcOrd="0" destOrd="0" parTransId="{CE4067DA-B652-4EDD-887C-04785BEF76DC}" sibTransId="{102576C2-21F3-4417-A48B-D42B38EFAFD4}"/>
    <dgm:cxn modelId="{A57243AB-4111-4418-A236-7625927DBB19}" srcId="{938107F2-B383-4369-9235-BEE72CBE19E0}" destId="{BD384721-9CA9-49F1-A879-9A2C5960D8E9}" srcOrd="1" destOrd="0" parTransId="{123CA8E7-F129-4B63-BCDC-4FF77A530C6C}" sibTransId="{65A15598-F932-4FF8-985B-FF9353A44590}"/>
    <dgm:cxn modelId="{F94876B1-396D-4458-B193-00CD386FED8C}" type="presOf" srcId="{EF355F33-2DBE-4F04-BEF3-1FFB59631D02}" destId="{3EE3728A-87C1-4AD4-85AC-45D1BB55DDCA}" srcOrd="0" destOrd="1" presId="urn:microsoft.com/office/officeart/2005/8/layout/vList5"/>
    <dgm:cxn modelId="{D0CF5AB2-85BF-4EDA-87C1-6D4DA134CAE1}" type="presOf" srcId="{BE02CF5B-EBD2-408A-9332-C4D0166B42B0}" destId="{2E3DA723-FBBB-4C14-8C84-8E63DDAD5AC3}" srcOrd="0" destOrd="0" presId="urn:microsoft.com/office/officeart/2005/8/layout/vList5"/>
    <dgm:cxn modelId="{DDBEF1B9-A202-4BB5-8DBF-67320412BEEF}" type="presOf" srcId="{0639A392-22DE-401E-AF5E-74BE65AB9FBF}" destId="{B5CCDFC6-FE93-482F-89DF-5EB251F2BC2E}" srcOrd="0" destOrd="1" presId="urn:microsoft.com/office/officeart/2005/8/layout/vList5"/>
    <dgm:cxn modelId="{84CC59C4-B488-4A60-8440-B4B90F6031EF}" srcId="{EE0F020A-DA77-44E5-A67F-0002355CFD56}" destId="{EF355F33-2DBE-4F04-BEF3-1FFB59631D02}" srcOrd="1" destOrd="0" parTransId="{4A2DFB42-BE36-44D5-BE4A-638847D75DA6}" sibTransId="{730373DA-1B94-4108-A406-45D7BA19B56D}"/>
    <dgm:cxn modelId="{AA74AACA-C19F-42A1-911F-A66C344F5379}" srcId="{255FF4D8-E444-4330-A74F-8872F4D7FC20}" destId="{9ED0DF81-B20F-4FC9-A05D-7B46961A93D2}" srcOrd="1" destOrd="0" parTransId="{5E4E9AE7-EF4B-4F31-AEAA-500E615573A6}" sibTransId="{7D493EB0-60AA-4AE5-BDE9-F03854E6BBE4}"/>
    <dgm:cxn modelId="{2C8F2ECB-6E91-48F9-9B52-20DE6CF618DB}" type="presOf" srcId="{D3DCB193-64C1-48E5-955A-75F4D710DA4B}" destId="{48E4199B-56D7-49F6-9F75-7233AD3A206A}" srcOrd="0" destOrd="0" presId="urn:microsoft.com/office/officeart/2005/8/layout/vList5"/>
    <dgm:cxn modelId="{B42432D1-9933-4C51-BDC5-848989C64B7C}" srcId="{BE02CF5B-EBD2-408A-9332-C4D0166B42B0}" destId="{938107F2-B383-4369-9235-BEE72CBE19E0}" srcOrd="3" destOrd="0" parTransId="{96BFA6DA-D1CB-4A34-8B68-254EBD363DFF}" sibTransId="{6E36C1F9-6A2E-4EAB-9F29-5D916BE125D7}"/>
    <dgm:cxn modelId="{D79F4EE8-F11B-477C-9F87-1D6E2BC4CA5A}" srcId="{BE02CF5B-EBD2-408A-9332-C4D0166B42B0}" destId="{7080EA81-5C2C-4FF2-8136-CE2452B89960}" srcOrd="1" destOrd="0" parTransId="{5F6C6304-84D2-464B-A732-5C5002243F08}" sibTransId="{CC1C15BA-A814-4E07-9EF5-6302709A8035}"/>
    <dgm:cxn modelId="{4E47F6EF-CD6A-4AAE-ADB1-A0EB4CE765FB}" type="presOf" srcId="{EE0F020A-DA77-44E5-A67F-0002355CFD56}" destId="{628ED5D6-CE03-4FD1-A789-5555B52ED662}" srcOrd="0" destOrd="0" presId="urn:microsoft.com/office/officeart/2005/8/layout/vList5"/>
    <dgm:cxn modelId="{47045D12-BD29-4A92-B3BC-53F9DB874A3F}" type="presParOf" srcId="{2E3DA723-FBBB-4C14-8C84-8E63DDAD5AC3}" destId="{235A105C-014F-4895-BD07-361BBBAA20C2}" srcOrd="0" destOrd="0" presId="urn:microsoft.com/office/officeart/2005/8/layout/vList5"/>
    <dgm:cxn modelId="{D1BBEED7-B659-4430-AEE8-A5E71E73ABEC}" type="presParOf" srcId="{235A105C-014F-4895-BD07-361BBBAA20C2}" destId="{3834E7CA-017A-4800-9789-77A767F8DA22}" srcOrd="0" destOrd="0" presId="urn:microsoft.com/office/officeart/2005/8/layout/vList5"/>
    <dgm:cxn modelId="{31E407D2-0032-485B-9DF4-DA5DDBBF40E8}" type="presParOf" srcId="{235A105C-014F-4895-BD07-361BBBAA20C2}" destId="{48E4199B-56D7-49F6-9F75-7233AD3A206A}" srcOrd="1" destOrd="0" presId="urn:microsoft.com/office/officeart/2005/8/layout/vList5"/>
    <dgm:cxn modelId="{32195CC2-F1C9-4CD8-95A2-4D9F9CC777E0}" type="presParOf" srcId="{2E3DA723-FBBB-4C14-8C84-8E63DDAD5AC3}" destId="{AC7981F3-D605-4B9C-82E7-148C8CE26C86}" srcOrd="1" destOrd="0" presId="urn:microsoft.com/office/officeart/2005/8/layout/vList5"/>
    <dgm:cxn modelId="{75CF8106-5B07-4D78-ADC4-53CCFF80ED5E}" type="presParOf" srcId="{2E3DA723-FBBB-4C14-8C84-8E63DDAD5AC3}" destId="{AC4C9C6C-7299-4BED-A48D-AC1E4D6CF814}" srcOrd="2" destOrd="0" presId="urn:microsoft.com/office/officeart/2005/8/layout/vList5"/>
    <dgm:cxn modelId="{54884C33-9EFF-42B5-8208-16579226EF4F}" type="presParOf" srcId="{AC4C9C6C-7299-4BED-A48D-AC1E4D6CF814}" destId="{0F8C0F06-8D22-456B-92E1-03F388425B0B}" srcOrd="0" destOrd="0" presId="urn:microsoft.com/office/officeart/2005/8/layout/vList5"/>
    <dgm:cxn modelId="{927E35EF-1865-42D7-ABB1-328F9D061952}" type="presParOf" srcId="{AC4C9C6C-7299-4BED-A48D-AC1E4D6CF814}" destId="{EF2B111A-3E4F-4B5B-AA60-6159B4C5DF7A}" srcOrd="1" destOrd="0" presId="urn:microsoft.com/office/officeart/2005/8/layout/vList5"/>
    <dgm:cxn modelId="{FC4E9A24-60B9-4EA1-B6A0-4D35F2461295}" type="presParOf" srcId="{2E3DA723-FBBB-4C14-8C84-8E63DDAD5AC3}" destId="{66175C5F-6568-4934-BC4F-8C1FFAA074A0}" srcOrd="3" destOrd="0" presId="urn:microsoft.com/office/officeart/2005/8/layout/vList5"/>
    <dgm:cxn modelId="{5D890C21-A206-4293-B7AB-FC3F0AE05E89}" type="presParOf" srcId="{2E3DA723-FBBB-4C14-8C84-8E63DDAD5AC3}" destId="{714BE345-90BD-47FA-AF73-9B29C0A409C9}" srcOrd="4" destOrd="0" presId="urn:microsoft.com/office/officeart/2005/8/layout/vList5"/>
    <dgm:cxn modelId="{C24F7370-40E8-4342-B570-EC8C7771C123}" type="presParOf" srcId="{714BE345-90BD-47FA-AF73-9B29C0A409C9}" destId="{0F7B42D5-5792-4DEC-9B50-421052A3BF96}" srcOrd="0" destOrd="0" presId="urn:microsoft.com/office/officeart/2005/8/layout/vList5"/>
    <dgm:cxn modelId="{FCE86E85-6627-419F-9D9D-C70D3363BF1E}" type="presParOf" srcId="{714BE345-90BD-47FA-AF73-9B29C0A409C9}" destId="{B5CCDFC6-FE93-482F-89DF-5EB251F2BC2E}" srcOrd="1" destOrd="0" presId="urn:microsoft.com/office/officeart/2005/8/layout/vList5"/>
    <dgm:cxn modelId="{9C5662F4-73FA-45B8-A92E-499B5CE22204}" type="presParOf" srcId="{2E3DA723-FBBB-4C14-8C84-8E63DDAD5AC3}" destId="{CF2C3E7C-CD69-415F-9250-0A0552F63D8E}" srcOrd="5" destOrd="0" presId="urn:microsoft.com/office/officeart/2005/8/layout/vList5"/>
    <dgm:cxn modelId="{01B6D62A-D6ED-4C9C-9225-389363AE4520}" type="presParOf" srcId="{2E3DA723-FBBB-4C14-8C84-8E63DDAD5AC3}" destId="{6961D5B4-6ADF-4367-BFC7-5A9AC99A7371}" srcOrd="6" destOrd="0" presId="urn:microsoft.com/office/officeart/2005/8/layout/vList5"/>
    <dgm:cxn modelId="{F55A301B-FB32-49D1-95B3-C521891A6105}" type="presParOf" srcId="{6961D5B4-6ADF-4367-BFC7-5A9AC99A7371}" destId="{68A6AF36-DBF2-435F-A035-A5EF922CD387}" srcOrd="0" destOrd="0" presId="urn:microsoft.com/office/officeart/2005/8/layout/vList5"/>
    <dgm:cxn modelId="{3B6E890B-B597-4646-ADEA-8A1BFFED4298}" type="presParOf" srcId="{6961D5B4-6ADF-4367-BFC7-5A9AC99A7371}" destId="{DE81B412-54BE-4D44-8494-41D39F8C7C46}" srcOrd="1" destOrd="0" presId="urn:microsoft.com/office/officeart/2005/8/layout/vList5"/>
    <dgm:cxn modelId="{8EFA2943-4A92-4514-A5EA-19C8E12B1CEA}" type="presParOf" srcId="{2E3DA723-FBBB-4C14-8C84-8E63DDAD5AC3}" destId="{1C81AF5D-CA15-48AB-951A-E34B6A4E5B29}" srcOrd="7" destOrd="0" presId="urn:microsoft.com/office/officeart/2005/8/layout/vList5"/>
    <dgm:cxn modelId="{A78C2A5B-AABD-4B5C-8CB4-9B044242B866}" type="presParOf" srcId="{2E3DA723-FBBB-4C14-8C84-8E63DDAD5AC3}" destId="{C2DBD8AC-CC6E-481B-BBF8-E8E2D73E9622}" srcOrd="8" destOrd="0" presId="urn:microsoft.com/office/officeart/2005/8/layout/vList5"/>
    <dgm:cxn modelId="{AE03FF16-9CBB-46D6-8ADF-A48E46222331}" type="presParOf" srcId="{C2DBD8AC-CC6E-481B-BBF8-E8E2D73E9622}" destId="{628ED5D6-CE03-4FD1-A789-5555B52ED662}" srcOrd="0" destOrd="0" presId="urn:microsoft.com/office/officeart/2005/8/layout/vList5"/>
    <dgm:cxn modelId="{B108E2BF-C481-4C19-AD58-CA6E82969497}" type="presParOf" srcId="{C2DBD8AC-CC6E-481B-BBF8-E8E2D73E9622}" destId="{3EE3728A-87C1-4AD4-85AC-45D1BB55DDC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9004C7-1C03-45EF-85DA-5E2E2144C97D}" type="doc">
      <dgm:prSet loTypeId="urn:microsoft.com/office/officeart/2005/8/layout/chevron1" loCatId="process" qsTypeId="urn:microsoft.com/office/officeart/2005/8/quickstyle/simple3" qsCatId="simple" csTypeId="urn:microsoft.com/office/officeart/2005/8/colors/accent1_2" csCatId="accent1" phldr="1"/>
      <dgm:spPr/>
      <dgm:t>
        <a:bodyPr/>
        <a:lstStyle/>
        <a:p>
          <a:endParaRPr lang="ru-RU"/>
        </a:p>
      </dgm:t>
    </dgm:pt>
    <dgm:pt modelId="{12C24E04-B631-40FA-9873-0855E163DA97}">
      <dgm:prSet phldrT="[Текст]" custT="1"/>
      <dgm:spPr/>
      <dgm:t>
        <a:bodyPr/>
        <a:lstStyle/>
        <a:p>
          <a:r>
            <a:rPr lang="en-GB" sz="1800" dirty="0">
              <a:latin typeface="+mn-lt"/>
              <a:cs typeface="Arial" panose="020B0604020202020204" pitchFamily="34" charset="0"/>
            </a:rPr>
            <a:t>Receiving applications</a:t>
          </a:r>
          <a:endParaRPr lang="ru-RU" sz="1800" dirty="0">
            <a:latin typeface="+mn-lt"/>
            <a:cs typeface="Arial" panose="020B0604020202020204" pitchFamily="34" charset="0"/>
          </a:endParaRPr>
        </a:p>
      </dgm:t>
    </dgm:pt>
    <dgm:pt modelId="{C8B854E1-AAC3-4774-A4E3-CF4507F1BE86}" type="parTrans" cxnId="{EDDC3395-7CBA-48FB-A95E-9832AD22EEC8}">
      <dgm:prSet/>
      <dgm:spPr/>
      <dgm:t>
        <a:bodyPr/>
        <a:lstStyle/>
        <a:p>
          <a:endParaRPr lang="ru-RU" sz="1800">
            <a:latin typeface="+mn-lt"/>
            <a:cs typeface="Arial" panose="020B0604020202020204" pitchFamily="34" charset="0"/>
          </a:endParaRPr>
        </a:p>
      </dgm:t>
    </dgm:pt>
    <dgm:pt modelId="{904B9A30-F5A0-4B59-82D6-A06DF9B53D42}" type="sibTrans" cxnId="{EDDC3395-7CBA-48FB-A95E-9832AD22EEC8}">
      <dgm:prSet/>
      <dgm:spPr/>
      <dgm:t>
        <a:bodyPr/>
        <a:lstStyle/>
        <a:p>
          <a:endParaRPr lang="ru-RU" sz="1800">
            <a:latin typeface="+mn-lt"/>
            <a:cs typeface="Arial" panose="020B0604020202020204" pitchFamily="34" charset="0"/>
          </a:endParaRPr>
        </a:p>
      </dgm:t>
    </dgm:pt>
    <dgm:pt modelId="{E52EF3AA-35C4-45FE-B5AB-6395650571D4}">
      <dgm:prSet phldrT="[Текст]" custT="1"/>
      <dgm:spPr/>
      <dgm:t>
        <a:bodyPr/>
        <a:lstStyle/>
        <a:p>
          <a:r>
            <a:rPr lang="en-GB" sz="1800" dirty="0">
              <a:latin typeface="+mn-lt"/>
              <a:cs typeface="Arial" panose="020B0604020202020204" pitchFamily="34" charset="0"/>
            </a:rPr>
            <a:t>Initial screening</a:t>
          </a:r>
          <a:endParaRPr lang="ru-RU" sz="1800" dirty="0">
            <a:latin typeface="+mn-lt"/>
            <a:cs typeface="Arial" panose="020B0604020202020204" pitchFamily="34" charset="0"/>
          </a:endParaRPr>
        </a:p>
      </dgm:t>
    </dgm:pt>
    <dgm:pt modelId="{469444F6-C4D6-4A21-82EA-EA03D1FFDB88}" type="parTrans" cxnId="{B5CDEFD8-8489-49F7-B392-FD00C822E426}">
      <dgm:prSet/>
      <dgm:spPr/>
      <dgm:t>
        <a:bodyPr/>
        <a:lstStyle/>
        <a:p>
          <a:endParaRPr lang="ru-RU" sz="1800">
            <a:latin typeface="+mn-lt"/>
            <a:cs typeface="Arial" panose="020B0604020202020204" pitchFamily="34" charset="0"/>
          </a:endParaRPr>
        </a:p>
      </dgm:t>
    </dgm:pt>
    <dgm:pt modelId="{984C6CF8-1851-4620-8214-43104822FB59}" type="sibTrans" cxnId="{B5CDEFD8-8489-49F7-B392-FD00C822E426}">
      <dgm:prSet/>
      <dgm:spPr/>
      <dgm:t>
        <a:bodyPr/>
        <a:lstStyle/>
        <a:p>
          <a:endParaRPr lang="ru-RU" sz="1800">
            <a:latin typeface="+mn-lt"/>
            <a:cs typeface="Arial" panose="020B0604020202020204" pitchFamily="34" charset="0"/>
          </a:endParaRPr>
        </a:p>
      </dgm:t>
    </dgm:pt>
    <dgm:pt modelId="{8FEA993A-4089-4B43-8E06-3793FF84047E}">
      <dgm:prSet phldrT="[Текст]" custT="1"/>
      <dgm:spPr/>
      <dgm:t>
        <a:bodyPr/>
        <a:lstStyle/>
        <a:p>
          <a:r>
            <a:rPr lang="en-GB" sz="1800" dirty="0">
              <a:latin typeface="+mn-lt"/>
              <a:cs typeface="Arial" panose="020B0604020202020204" pitchFamily="34" charset="0"/>
            </a:rPr>
            <a:t>Assessment of potential projects</a:t>
          </a:r>
          <a:endParaRPr lang="ru-RU" sz="1800" dirty="0">
            <a:latin typeface="+mn-lt"/>
            <a:cs typeface="Arial" panose="020B0604020202020204" pitchFamily="34" charset="0"/>
          </a:endParaRPr>
        </a:p>
      </dgm:t>
    </dgm:pt>
    <dgm:pt modelId="{5F97F47A-785A-4BA0-AB54-15BA774E4828}" type="parTrans" cxnId="{A4C8CBBB-9905-45DC-B5FE-E85F227CD82B}">
      <dgm:prSet/>
      <dgm:spPr/>
      <dgm:t>
        <a:bodyPr/>
        <a:lstStyle/>
        <a:p>
          <a:endParaRPr lang="ru-RU" sz="1800">
            <a:latin typeface="+mn-lt"/>
            <a:cs typeface="Arial" panose="020B0604020202020204" pitchFamily="34" charset="0"/>
          </a:endParaRPr>
        </a:p>
      </dgm:t>
    </dgm:pt>
    <dgm:pt modelId="{6C3773EB-12B5-4252-8614-7852657A251D}" type="sibTrans" cxnId="{A4C8CBBB-9905-45DC-B5FE-E85F227CD82B}">
      <dgm:prSet/>
      <dgm:spPr/>
      <dgm:t>
        <a:bodyPr/>
        <a:lstStyle/>
        <a:p>
          <a:endParaRPr lang="ru-RU" sz="1800">
            <a:latin typeface="+mn-lt"/>
            <a:cs typeface="Arial" panose="020B0604020202020204" pitchFamily="34" charset="0"/>
          </a:endParaRPr>
        </a:p>
      </dgm:t>
    </dgm:pt>
    <dgm:pt modelId="{3EB3C084-7F98-4AA3-9848-AD3C15B91859}">
      <dgm:prSet custT="1"/>
      <dgm:spPr/>
      <dgm:t>
        <a:bodyPr/>
        <a:lstStyle/>
        <a:p>
          <a:r>
            <a:rPr lang="en-GB" sz="1800" dirty="0">
              <a:latin typeface="+mn-lt"/>
              <a:cs typeface="Arial" panose="020B0604020202020204" pitchFamily="34" charset="0"/>
            </a:rPr>
            <a:t>Making  decision </a:t>
          </a:r>
          <a:endParaRPr lang="ru-RU" sz="1800" dirty="0">
            <a:latin typeface="+mn-lt"/>
            <a:cs typeface="Arial" panose="020B0604020202020204" pitchFamily="34" charset="0"/>
          </a:endParaRPr>
        </a:p>
      </dgm:t>
    </dgm:pt>
    <dgm:pt modelId="{2789210C-E95A-47FD-AF76-8CCA9EF95B5C}" type="parTrans" cxnId="{8CED3DEF-8E70-4085-99F2-AAD1CD013780}">
      <dgm:prSet/>
      <dgm:spPr/>
      <dgm:t>
        <a:bodyPr/>
        <a:lstStyle/>
        <a:p>
          <a:endParaRPr lang="ru-RU" sz="1800">
            <a:latin typeface="+mn-lt"/>
            <a:cs typeface="Arial" panose="020B0604020202020204" pitchFamily="34" charset="0"/>
          </a:endParaRPr>
        </a:p>
      </dgm:t>
    </dgm:pt>
    <dgm:pt modelId="{3C73A7BE-4F11-4AAA-9516-848870E5E1D9}" type="sibTrans" cxnId="{8CED3DEF-8E70-4085-99F2-AAD1CD013780}">
      <dgm:prSet/>
      <dgm:spPr/>
      <dgm:t>
        <a:bodyPr/>
        <a:lstStyle/>
        <a:p>
          <a:endParaRPr lang="ru-RU" sz="1800">
            <a:latin typeface="+mn-lt"/>
            <a:cs typeface="Arial" panose="020B0604020202020204" pitchFamily="34" charset="0"/>
          </a:endParaRPr>
        </a:p>
      </dgm:t>
    </dgm:pt>
    <dgm:pt modelId="{FF167D5A-256D-4137-AD85-E6C2FAC834A6}">
      <dgm:prSet custT="1"/>
      <dgm:spPr/>
      <dgm:t>
        <a:bodyPr/>
        <a:lstStyle/>
        <a:p>
          <a:r>
            <a:rPr lang="en-GB" sz="1800" dirty="0"/>
            <a:t>Implementation monitoring</a:t>
          </a:r>
        </a:p>
      </dgm:t>
    </dgm:pt>
    <dgm:pt modelId="{D2177848-7987-42EE-80E7-5ADD5711D7E2}" type="parTrans" cxnId="{95B37955-4047-4FC9-9047-2BA7AB0D204B}">
      <dgm:prSet/>
      <dgm:spPr/>
      <dgm:t>
        <a:bodyPr/>
        <a:lstStyle/>
        <a:p>
          <a:endParaRPr lang="en-GB" sz="1800"/>
        </a:p>
      </dgm:t>
    </dgm:pt>
    <dgm:pt modelId="{A499BA2B-000B-4DB8-84F6-5E2408F141CD}" type="sibTrans" cxnId="{95B37955-4047-4FC9-9047-2BA7AB0D204B}">
      <dgm:prSet/>
      <dgm:spPr/>
      <dgm:t>
        <a:bodyPr/>
        <a:lstStyle/>
        <a:p>
          <a:endParaRPr lang="en-GB" sz="1800"/>
        </a:p>
      </dgm:t>
    </dgm:pt>
    <dgm:pt modelId="{AC3FC5FB-BCE7-426E-A9BC-9E9E42E52B28}" type="pres">
      <dgm:prSet presAssocID="{0B9004C7-1C03-45EF-85DA-5E2E2144C97D}" presName="Name0" presStyleCnt="0">
        <dgm:presLayoutVars>
          <dgm:dir/>
          <dgm:animLvl val="lvl"/>
          <dgm:resizeHandles val="exact"/>
        </dgm:presLayoutVars>
      </dgm:prSet>
      <dgm:spPr/>
    </dgm:pt>
    <dgm:pt modelId="{A4AFC1BE-EC86-4426-972F-832EC309DCC9}" type="pres">
      <dgm:prSet presAssocID="{12C24E04-B631-40FA-9873-0855E163DA97}" presName="parTxOnly" presStyleLbl="node1" presStyleIdx="0" presStyleCnt="5">
        <dgm:presLayoutVars>
          <dgm:chMax val="0"/>
          <dgm:chPref val="0"/>
          <dgm:bulletEnabled val="1"/>
        </dgm:presLayoutVars>
      </dgm:prSet>
      <dgm:spPr/>
    </dgm:pt>
    <dgm:pt modelId="{722B129A-7BC0-409A-96CB-82B3EDBC449D}" type="pres">
      <dgm:prSet presAssocID="{904B9A30-F5A0-4B59-82D6-A06DF9B53D42}" presName="parTxOnlySpace" presStyleCnt="0"/>
      <dgm:spPr/>
    </dgm:pt>
    <dgm:pt modelId="{81D857D1-A47C-41E8-B769-C3B0E217B5FC}" type="pres">
      <dgm:prSet presAssocID="{E52EF3AA-35C4-45FE-B5AB-6395650571D4}" presName="parTxOnly" presStyleLbl="node1" presStyleIdx="1" presStyleCnt="5" custScaleX="116796">
        <dgm:presLayoutVars>
          <dgm:chMax val="0"/>
          <dgm:chPref val="0"/>
          <dgm:bulletEnabled val="1"/>
        </dgm:presLayoutVars>
      </dgm:prSet>
      <dgm:spPr/>
    </dgm:pt>
    <dgm:pt modelId="{8502E6BB-0CB2-4712-8B1A-46E8C42B367A}" type="pres">
      <dgm:prSet presAssocID="{984C6CF8-1851-4620-8214-43104822FB59}" presName="parTxOnlySpace" presStyleCnt="0"/>
      <dgm:spPr/>
    </dgm:pt>
    <dgm:pt modelId="{199DA861-9090-4514-BB42-EF40B0FF368D}" type="pres">
      <dgm:prSet presAssocID="{8FEA993A-4089-4B43-8E06-3793FF84047E}" presName="parTxOnly" presStyleLbl="node1" presStyleIdx="2" presStyleCnt="5">
        <dgm:presLayoutVars>
          <dgm:chMax val="0"/>
          <dgm:chPref val="0"/>
          <dgm:bulletEnabled val="1"/>
        </dgm:presLayoutVars>
      </dgm:prSet>
      <dgm:spPr/>
    </dgm:pt>
    <dgm:pt modelId="{5ABF81A4-43A5-4264-92CD-D94F5E127DA0}" type="pres">
      <dgm:prSet presAssocID="{6C3773EB-12B5-4252-8614-7852657A251D}" presName="parTxOnlySpace" presStyleCnt="0"/>
      <dgm:spPr/>
    </dgm:pt>
    <dgm:pt modelId="{73A693D5-DDC4-4C51-B849-5DFBE36990A0}" type="pres">
      <dgm:prSet presAssocID="{3EB3C084-7F98-4AA3-9848-AD3C15B91859}" presName="parTxOnly" presStyleLbl="node1" presStyleIdx="3" presStyleCnt="5">
        <dgm:presLayoutVars>
          <dgm:chMax val="0"/>
          <dgm:chPref val="0"/>
          <dgm:bulletEnabled val="1"/>
        </dgm:presLayoutVars>
      </dgm:prSet>
      <dgm:spPr/>
    </dgm:pt>
    <dgm:pt modelId="{06D96872-0EEF-4638-AFCD-03D6ADDEF06B}" type="pres">
      <dgm:prSet presAssocID="{3C73A7BE-4F11-4AAA-9516-848870E5E1D9}" presName="parTxOnlySpace" presStyleCnt="0"/>
      <dgm:spPr/>
    </dgm:pt>
    <dgm:pt modelId="{028C37EA-BAAF-4276-83E3-9B2FB86C28D7}" type="pres">
      <dgm:prSet presAssocID="{FF167D5A-256D-4137-AD85-E6C2FAC834A6}" presName="parTxOnly" presStyleLbl="node1" presStyleIdx="4" presStyleCnt="5">
        <dgm:presLayoutVars>
          <dgm:chMax val="0"/>
          <dgm:chPref val="0"/>
          <dgm:bulletEnabled val="1"/>
        </dgm:presLayoutVars>
      </dgm:prSet>
      <dgm:spPr/>
    </dgm:pt>
  </dgm:ptLst>
  <dgm:cxnLst>
    <dgm:cxn modelId="{AE841745-ABFF-4529-995F-F557E2E9D220}" type="presOf" srcId="{FF167D5A-256D-4137-AD85-E6C2FAC834A6}" destId="{028C37EA-BAAF-4276-83E3-9B2FB86C28D7}" srcOrd="0" destOrd="0" presId="urn:microsoft.com/office/officeart/2005/8/layout/chevron1"/>
    <dgm:cxn modelId="{95B37955-4047-4FC9-9047-2BA7AB0D204B}" srcId="{0B9004C7-1C03-45EF-85DA-5E2E2144C97D}" destId="{FF167D5A-256D-4137-AD85-E6C2FAC834A6}" srcOrd="4" destOrd="0" parTransId="{D2177848-7987-42EE-80E7-5ADD5711D7E2}" sibTransId="{A499BA2B-000B-4DB8-84F6-5E2408F141CD}"/>
    <dgm:cxn modelId="{C458C177-8034-40B6-B885-1396B2DE11F4}" type="presOf" srcId="{0B9004C7-1C03-45EF-85DA-5E2E2144C97D}" destId="{AC3FC5FB-BCE7-426E-A9BC-9E9E42E52B28}" srcOrd="0" destOrd="0" presId="urn:microsoft.com/office/officeart/2005/8/layout/chevron1"/>
    <dgm:cxn modelId="{77B7637D-5F17-4E5B-B154-BE34032F10F2}" type="presOf" srcId="{3EB3C084-7F98-4AA3-9848-AD3C15B91859}" destId="{73A693D5-DDC4-4C51-B849-5DFBE36990A0}" srcOrd="0" destOrd="0" presId="urn:microsoft.com/office/officeart/2005/8/layout/chevron1"/>
    <dgm:cxn modelId="{E733AD7D-490E-4044-B83F-483CBE5943DA}" type="presOf" srcId="{8FEA993A-4089-4B43-8E06-3793FF84047E}" destId="{199DA861-9090-4514-BB42-EF40B0FF368D}" srcOrd="0" destOrd="0" presId="urn:microsoft.com/office/officeart/2005/8/layout/chevron1"/>
    <dgm:cxn modelId="{EDDC3395-7CBA-48FB-A95E-9832AD22EEC8}" srcId="{0B9004C7-1C03-45EF-85DA-5E2E2144C97D}" destId="{12C24E04-B631-40FA-9873-0855E163DA97}" srcOrd="0" destOrd="0" parTransId="{C8B854E1-AAC3-4774-A4E3-CF4507F1BE86}" sibTransId="{904B9A30-F5A0-4B59-82D6-A06DF9B53D42}"/>
    <dgm:cxn modelId="{9E5FFEA9-F219-47E2-BA91-A4F714FE6E0F}" type="presOf" srcId="{E52EF3AA-35C4-45FE-B5AB-6395650571D4}" destId="{81D857D1-A47C-41E8-B769-C3B0E217B5FC}" srcOrd="0" destOrd="0" presId="urn:microsoft.com/office/officeart/2005/8/layout/chevron1"/>
    <dgm:cxn modelId="{A4C8CBBB-9905-45DC-B5FE-E85F227CD82B}" srcId="{0B9004C7-1C03-45EF-85DA-5E2E2144C97D}" destId="{8FEA993A-4089-4B43-8E06-3793FF84047E}" srcOrd="2" destOrd="0" parTransId="{5F97F47A-785A-4BA0-AB54-15BA774E4828}" sibTransId="{6C3773EB-12B5-4252-8614-7852657A251D}"/>
    <dgm:cxn modelId="{1DB8D5C2-8DED-4224-BBE9-ED16E3A35CB8}" type="presOf" srcId="{12C24E04-B631-40FA-9873-0855E163DA97}" destId="{A4AFC1BE-EC86-4426-972F-832EC309DCC9}" srcOrd="0" destOrd="0" presId="urn:microsoft.com/office/officeart/2005/8/layout/chevron1"/>
    <dgm:cxn modelId="{B5CDEFD8-8489-49F7-B392-FD00C822E426}" srcId="{0B9004C7-1C03-45EF-85DA-5E2E2144C97D}" destId="{E52EF3AA-35C4-45FE-B5AB-6395650571D4}" srcOrd="1" destOrd="0" parTransId="{469444F6-C4D6-4A21-82EA-EA03D1FFDB88}" sibTransId="{984C6CF8-1851-4620-8214-43104822FB59}"/>
    <dgm:cxn modelId="{8CED3DEF-8E70-4085-99F2-AAD1CD013780}" srcId="{0B9004C7-1C03-45EF-85DA-5E2E2144C97D}" destId="{3EB3C084-7F98-4AA3-9848-AD3C15B91859}" srcOrd="3" destOrd="0" parTransId="{2789210C-E95A-47FD-AF76-8CCA9EF95B5C}" sibTransId="{3C73A7BE-4F11-4AAA-9516-848870E5E1D9}"/>
    <dgm:cxn modelId="{7BE6706B-FFD7-4F40-9750-48A813073E42}" type="presParOf" srcId="{AC3FC5FB-BCE7-426E-A9BC-9E9E42E52B28}" destId="{A4AFC1BE-EC86-4426-972F-832EC309DCC9}" srcOrd="0" destOrd="0" presId="urn:microsoft.com/office/officeart/2005/8/layout/chevron1"/>
    <dgm:cxn modelId="{F7062B36-0151-4734-8353-E2FC08CA7216}" type="presParOf" srcId="{AC3FC5FB-BCE7-426E-A9BC-9E9E42E52B28}" destId="{722B129A-7BC0-409A-96CB-82B3EDBC449D}" srcOrd="1" destOrd="0" presId="urn:microsoft.com/office/officeart/2005/8/layout/chevron1"/>
    <dgm:cxn modelId="{78308E2C-524F-4872-BEE3-007E3B4DA48D}" type="presParOf" srcId="{AC3FC5FB-BCE7-426E-A9BC-9E9E42E52B28}" destId="{81D857D1-A47C-41E8-B769-C3B0E217B5FC}" srcOrd="2" destOrd="0" presId="urn:microsoft.com/office/officeart/2005/8/layout/chevron1"/>
    <dgm:cxn modelId="{83C0912F-58EB-4B94-8170-F3213F48F19D}" type="presParOf" srcId="{AC3FC5FB-BCE7-426E-A9BC-9E9E42E52B28}" destId="{8502E6BB-0CB2-4712-8B1A-46E8C42B367A}" srcOrd="3" destOrd="0" presId="urn:microsoft.com/office/officeart/2005/8/layout/chevron1"/>
    <dgm:cxn modelId="{ADB0ECC6-2662-44E9-8662-619E078E8605}" type="presParOf" srcId="{AC3FC5FB-BCE7-426E-A9BC-9E9E42E52B28}" destId="{199DA861-9090-4514-BB42-EF40B0FF368D}" srcOrd="4" destOrd="0" presId="urn:microsoft.com/office/officeart/2005/8/layout/chevron1"/>
    <dgm:cxn modelId="{B4A0AA69-3F65-4580-9FB4-BD74C74A495A}" type="presParOf" srcId="{AC3FC5FB-BCE7-426E-A9BC-9E9E42E52B28}" destId="{5ABF81A4-43A5-4264-92CD-D94F5E127DA0}" srcOrd="5" destOrd="0" presId="urn:microsoft.com/office/officeart/2005/8/layout/chevron1"/>
    <dgm:cxn modelId="{B26E2407-7F3D-4D27-AF07-E74A3A0EBFDB}" type="presParOf" srcId="{AC3FC5FB-BCE7-426E-A9BC-9E9E42E52B28}" destId="{73A693D5-DDC4-4C51-B849-5DFBE36990A0}" srcOrd="6" destOrd="0" presId="urn:microsoft.com/office/officeart/2005/8/layout/chevron1"/>
    <dgm:cxn modelId="{37926201-FFA5-49CB-B5AA-3CFA1B36398D}" type="presParOf" srcId="{AC3FC5FB-BCE7-426E-A9BC-9E9E42E52B28}" destId="{06D96872-0EEF-4638-AFCD-03D6ADDEF06B}" srcOrd="7" destOrd="0" presId="urn:microsoft.com/office/officeart/2005/8/layout/chevron1"/>
    <dgm:cxn modelId="{CDA91DA1-3191-4AE8-8CE9-018A23012985}" type="presParOf" srcId="{AC3FC5FB-BCE7-426E-A9BC-9E9E42E52B28}" destId="{028C37EA-BAAF-4276-83E3-9B2FB86C28D7}"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4199B-56D7-49F6-9F75-7233AD3A206A}">
      <dsp:nvSpPr>
        <dsp:cNvPr id="0" name=""/>
        <dsp:cNvSpPr/>
      </dsp:nvSpPr>
      <dsp:spPr>
        <a:xfrm rot="5400000">
          <a:off x="2871015" y="-1077459"/>
          <a:ext cx="696970" cy="3030118"/>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Area 1</a:t>
          </a:r>
        </a:p>
        <a:p>
          <a:pPr marL="171450" lvl="1" indent="-171450" algn="l" defTabSz="711200">
            <a:lnSpc>
              <a:spcPct val="90000"/>
            </a:lnSpc>
            <a:spcBef>
              <a:spcPct val="0"/>
            </a:spcBef>
            <a:spcAft>
              <a:spcPct val="15000"/>
            </a:spcAft>
            <a:buChar char="•"/>
          </a:pPr>
          <a:r>
            <a:rPr lang="en-GB" sz="1600" kern="1200" dirty="0"/>
            <a:t>Area 2</a:t>
          </a:r>
        </a:p>
      </dsp:txBody>
      <dsp:txXfrm rot="-5400000">
        <a:off x="1704442" y="123137"/>
        <a:ext cx="2996095" cy="628924"/>
      </dsp:txXfrm>
    </dsp:sp>
    <dsp:sp modelId="{3834E7CA-017A-4800-9789-77A767F8DA22}">
      <dsp:nvSpPr>
        <dsp:cNvPr id="0" name=""/>
        <dsp:cNvSpPr/>
      </dsp:nvSpPr>
      <dsp:spPr>
        <a:xfrm>
          <a:off x="0" y="1992"/>
          <a:ext cx="1704441" cy="871213"/>
        </a:xfrm>
        <a:prstGeom prst="roundRect">
          <a:avLst/>
        </a:prstGeom>
        <a:solidFill>
          <a:srgbClr val="E8462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Major Priority</a:t>
          </a:r>
        </a:p>
      </dsp:txBody>
      <dsp:txXfrm>
        <a:off x="42529" y="44521"/>
        <a:ext cx="1619383" cy="786155"/>
      </dsp:txXfrm>
    </dsp:sp>
    <dsp:sp modelId="{EF2B111A-3E4F-4B5B-AA60-6159B4C5DF7A}">
      <dsp:nvSpPr>
        <dsp:cNvPr id="0" name=""/>
        <dsp:cNvSpPr/>
      </dsp:nvSpPr>
      <dsp:spPr>
        <a:xfrm rot="5400000">
          <a:off x="2871015" y="-162685"/>
          <a:ext cx="696970" cy="3030118"/>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Area 1</a:t>
          </a:r>
        </a:p>
        <a:p>
          <a:pPr marL="171450" lvl="1" indent="-171450" algn="l" defTabSz="711200">
            <a:lnSpc>
              <a:spcPct val="90000"/>
            </a:lnSpc>
            <a:spcBef>
              <a:spcPct val="0"/>
            </a:spcBef>
            <a:spcAft>
              <a:spcPct val="15000"/>
            </a:spcAft>
            <a:buChar char="•"/>
          </a:pPr>
          <a:r>
            <a:rPr lang="en-GB" sz="1600" kern="1200" dirty="0"/>
            <a:t>Area 2</a:t>
          </a:r>
        </a:p>
        <a:p>
          <a:pPr marL="171450" lvl="1" indent="-171450" algn="l" defTabSz="711200">
            <a:lnSpc>
              <a:spcPct val="90000"/>
            </a:lnSpc>
            <a:spcBef>
              <a:spcPct val="0"/>
            </a:spcBef>
            <a:spcAft>
              <a:spcPct val="15000"/>
            </a:spcAft>
            <a:buChar char="•"/>
          </a:pPr>
          <a:r>
            <a:rPr lang="en-GB" sz="1600" kern="1200" dirty="0"/>
            <a:t>Area 3</a:t>
          </a:r>
        </a:p>
      </dsp:txBody>
      <dsp:txXfrm rot="-5400000">
        <a:off x="1704442" y="1037911"/>
        <a:ext cx="2996095" cy="628924"/>
      </dsp:txXfrm>
    </dsp:sp>
    <dsp:sp modelId="{0F8C0F06-8D22-456B-92E1-03F388425B0B}">
      <dsp:nvSpPr>
        <dsp:cNvPr id="0" name=""/>
        <dsp:cNvSpPr/>
      </dsp:nvSpPr>
      <dsp:spPr>
        <a:xfrm>
          <a:off x="0" y="916766"/>
          <a:ext cx="1704441" cy="871213"/>
        </a:xfrm>
        <a:prstGeom prst="roundRect">
          <a:avLst/>
        </a:prstGeom>
        <a:solidFill>
          <a:srgbClr val="FF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High Priority</a:t>
          </a:r>
        </a:p>
      </dsp:txBody>
      <dsp:txXfrm>
        <a:off x="42529" y="959295"/>
        <a:ext cx="1619383" cy="786155"/>
      </dsp:txXfrm>
    </dsp:sp>
    <dsp:sp modelId="{B5CCDFC6-FE93-482F-89DF-5EB251F2BC2E}">
      <dsp:nvSpPr>
        <dsp:cNvPr id="0" name=""/>
        <dsp:cNvSpPr/>
      </dsp:nvSpPr>
      <dsp:spPr>
        <a:xfrm rot="5400000">
          <a:off x="2871015" y="752088"/>
          <a:ext cx="696970" cy="3030118"/>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Area 1</a:t>
          </a:r>
        </a:p>
        <a:p>
          <a:pPr marL="171450" lvl="1" indent="-171450" algn="l" defTabSz="711200">
            <a:lnSpc>
              <a:spcPct val="90000"/>
            </a:lnSpc>
            <a:spcBef>
              <a:spcPct val="0"/>
            </a:spcBef>
            <a:spcAft>
              <a:spcPct val="15000"/>
            </a:spcAft>
            <a:buChar char="•"/>
          </a:pPr>
          <a:r>
            <a:rPr lang="en-GB" sz="1600" kern="1200" dirty="0"/>
            <a:t>Area 2</a:t>
          </a:r>
        </a:p>
        <a:p>
          <a:pPr marL="171450" lvl="1" indent="-171450" algn="l" defTabSz="711200">
            <a:lnSpc>
              <a:spcPct val="90000"/>
            </a:lnSpc>
            <a:spcBef>
              <a:spcPct val="0"/>
            </a:spcBef>
            <a:spcAft>
              <a:spcPct val="15000"/>
            </a:spcAft>
            <a:buChar char="•"/>
          </a:pPr>
          <a:r>
            <a:rPr lang="en-GB" sz="1600" kern="1200" dirty="0"/>
            <a:t>Area 3</a:t>
          </a:r>
        </a:p>
      </dsp:txBody>
      <dsp:txXfrm rot="-5400000">
        <a:off x="1704442" y="1952685"/>
        <a:ext cx="2996095" cy="628924"/>
      </dsp:txXfrm>
    </dsp:sp>
    <dsp:sp modelId="{0F7B42D5-5792-4DEC-9B50-421052A3BF96}">
      <dsp:nvSpPr>
        <dsp:cNvPr id="0" name=""/>
        <dsp:cNvSpPr/>
      </dsp:nvSpPr>
      <dsp:spPr>
        <a:xfrm>
          <a:off x="0" y="1831541"/>
          <a:ext cx="1704441" cy="871213"/>
        </a:xfrm>
        <a:prstGeom prst="roundRect">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Medium Priority</a:t>
          </a:r>
        </a:p>
      </dsp:txBody>
      <dsp:txXfrm>
        <a:off x="42529" y="1874070"/>
        <a:ext cx="1619383" cy="786155"/>
      </dsp:txXfrm>
    </dsp:sp>
    <dsp:sp modelId="{DE81B412-54BE-4D44-8494-41D39F8C7C46}">
      <dsp:nvSpPr>
        <dsp:cNvPr id="0" name=""/>
        <dsp:cNvSpPr/>
      </dsp:nvSpPr>
      <dsp:spPr>
        <a:xfrm rot="5400000">
          <a:off x="2871015" y="1666863"/>
          <a:ext cx="696970" cy="3030118"/>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Area 1</a:t>
          </a:r>
        </a:p>
        <a:p>
          <a:pPr marL="171450" lvl="1" indent="-171450" algn="l" defTabSz="711200">
            <a:lnSpc>
              <a:spcPct val="90000"/>
            </a:lnSpc>
            <a:spcBef>
              <a:spcPct val="0"/>
            </a:spcBef>
            <a:spcAft>
              <a:spcPct val="15000"/>
            </a:spcAft>
            <a:buChar char="•"/>
          </a:pPr>
          <a:r>
            <a:rPr lang="en-GB" sz="1600" kern="1200" dirty="0"/>
            <a:t>Area 2</a:t>
          </a:r>
        </a:p>
      </dsp:txBody>
      <dsp:txXfrm rot="-5400000">
        <a:off x="1704442" y="2867460"/>
        <a:ext cx="2996095" cy="628924"/>
      </dsp:txXfrm>
    </dsp:sp>
    <dsp:sp modelId="{68A6AF36-DBF2-435F-A035-A5EF922CD387}">
      <dsp:nvSpPr>
        <dsp:cNvPr id="0" name=""/>
        <dsp:cNvSpPr/>
      </dsp:nvSpPr>
      <dsp:spPr>
        <a:xfrm>
          <a:off x="0" y="2746315"/>
          <a:ext cx="1704441" cy="871213"/>
        </a:xfrm>
        <a:prstGeom prst="roundRect">
          <a:avLst/>
        </a:prstGeom>
        <a:solidFill>
          <a:srgbClr val="FFFF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Low Priority</a:t>
          </a:r>
        </a:p>
      </dsp:txBody>
      <dsp:txXfrm>
        <a:off x="42529" y="2788844"/>
        <a:ext cx="1619383" cy="786155"/>
      </dsp:txXfrm>
    </dsp:sp>
    <dsp:sp modelId="{3EE3728A-87C1-4AD4-85AC-45D1BB55DDCA}">
      <dsp:nvSpPr>
        <dsp:cNvPr id="0" name=""/>
        <dsp:cNvSpPr/>
      </dsp:nvSpPr>
      <dsp:spPr>
        <a:xfrm rot="5400000">
          <a:off x="2871015" y="2581637"/>
          <a:ext cx="696970" cy="3030118"/>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Area 1</a:t>
          </a:r>
        </a:p>
        <a:p>
          <a:pPr marL="171450" lvl="1" indent="-171450" algn="l" defTabSz="711200">
            <a:lnSpc>
              <a:spcPct val="90000"/>
            </a:lnSpc>
            <a:spcBef>
              <a:spcPct val="0"/>
            </a:spcBef>
            <a:spcAft>
              <a:spcPct val="15000"/>
            </a:spcAft>
            <a:buChar char="•"/>
          </a:pPr>
          <a:r>
            <a:rPr lang="en-GB" sz="1600" kern="1200" dirty="0"/>
            <a:t>Area 2</a:t>
          </a:r>
        </a:p>
      </dsp:txBody>
      <dsp:txXfrm rot="-5400000">
        <a:off x="1704442" y="3782234"/>
        <a:ext cx="2996095" cy="628924"/>
      </dsp:txXfrm>
    </dsp:sp>
    <dsp:sp modelId="{628ED5D6-CE03-4FD1-A789-5555B52ED662}">
      <dsp:nvSpPr>
        <dsp:cNvPr id="0" name=""/>
        <dsp:cNvSpPr/>
      </dsp:nvSpPr>
      <dsp:spPr>
        <a:xfrm>
          <a:off x="0" y="3661089"/>
          <a:ext cx="1704441" cy="871213"/>
        </a:xfrm>
        <a:prstGeom prst="roundRect">
          <a:avLst/>
        </a:prstGeom>
        <a:solidFill>
          <a:srgbClr val="92D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Negligible priority</a:t>
          </a:r>
        </a:p>
      </dsp:txBody>
      <dsp:txXfrm>
        <a:off x="42529" y="3703618"/>
        <a:ext cx="1619383" cy="7861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AFC1BE-EC86-4426-972F-832EC309DCC9}">
      <dsp:nvSpPr>
        <dsp:cNvPr id="0" name=""/>
        <dsp:cNvSpPr/>
      </dsp:nvSpPr>
      <dsp:spPr>
        <a:xfrm>
          <a:off x="427" y="170443"/>
          <a:ext cx="2280293" cy="912117"/>
        </a:xfrm>
        <a:prstGeom prst="chevron">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n-lt"/>
              <a:cs typeface="Arial" panose="020B0604020202020204" pitchFamily="34" charset="0"/>
            </a:rPr>
            <a:t>Receiving applications</a:t>
          </a:r>
          <a:endParaRPr lang="ru-RU" sz="1800" kern="1200" dirty="0">
            <a:latin typeface="+mn-lt"/>
            <a:cs typeface="Arial" panose="020B0604020202020204" pitchFamily="34" charset="0"/>
          </a:endParaRPr>
        </a:p>
      </dsp:txBody>
      <dsp:txXfrm>
        <a:off x="456486" y="170443"/>
        <a:ext cx="1368176" cy="912117"/>
      </dsp:txXfrm>
    </dsp:sp>
    <dsp:sp modelId="{81D857D1-A47C-41E8-B769-C3B0E217B5FC}">
      <dsp:nvSpPr>
        <dsp:cNvPr id="0" name=""/>
        <dsp:cNvSpPr/>
      </dsp:nvSpPr>
      <dsp:spPr>
        <a:xfrm>
          <a:off x="2052691" y="170443"/>
          <a:ext cx="2663291" cy="912117"/>
        </a:xfrm>
        <a:prstGeom prst="chevron">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n-lt"/>
              <a:cs typeface="Arial" panose="020B0604020202020204" pitchFamily="34" charset="0"/>
            </a:rPr>
            <a:t>Initial screening</a:t>
          </a:r>
          <a:endParaRPr lang="ru-RU" sz="1800" kern="1200" dirty="0">
            <a:latin typeface="+mn-lt"/>
            <a:cs typeface="Arial" panose="020B0604020202020204" pitchFamily="34" charset="0"/>
          </a:endParaRPr>
        </a:p>
      </dsp:txBody>
      <dsp:txXfrm>
        <a:off x="2508750" y="170443"/>
        <a:ext cx="1751174" cy="912117"/>
      </dsp:txXfrm>
    </dsp:sp>
    <dsp:sp modelId="{199DA861-9090-4514-BB42-EF40B0FF368D}">
      <dsp:nvSpPr>
        <dsp:cNvPr id="0" name=""/>
        <dsp:cNvSpPr/>
      </dsp:nvSpPr>
      <dsp:spPr>
        <a:xfrm>
          <a:off x="4487953" y="170443"/>
          <a:ext cx="2280293" cy="912117"/>
        </a:xfrm>
        <a:prstGeom prst="chevron">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n-lt"/>
              <a:cs typeface="Arial" panose="020B0604020202020204" pitchFamily="34" charset="0"/>
            </a:rPr>
            <a:t>Assessment of potential projects</a:t>
          </a:r>
          <a:endParaRPr lang="ru-RU" sz="1800" kern="1200" dirty="0">
            <a:latin typeface="+mn-lt"/>
            <a:cs typeface="Arial" panose="020B0604020202020204" pitchFamily="34" charset="0"/>
          </a:endParaRPr>
        </a:p>
      </dsp:txBody>
      <dsp:txXfrm>
        <a:off x="4944012" y="170443"/>
        <a:ext cx="1368176" cy="912117"/>
      </dsp:txXfrm>
    </dsp:sp>
    <dsp:sp modelId="{73A693D5-DDC4-4C51-B849-5DFBE36990A0}">
      <dsp:nvSpPr>
        <dsp:cNvPr id="0" name=""/>
        <dsp:cNvSpPr/>
      </dsp:nvSpPr>
      <dsp:spPr>
        <a:xfrm>
          <a:off x="6540217" y="170443"/>
          <a:ext cx="2280293" cy="912117"/>
        </a:xfrm>
        <a:prstGeom prst="chevron">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n-lt"/>
              <a:cs typeface="Arial" panose="020B0604020202020204" pitchFamily="34" charset="0"/>
            </a:rPr>
            <a:t>Making  decision </a:t>
          </a:r>
          <a:endParaRPr lang="ru-RU" sz="1800" kern="1200" dirty="0">
            <a:latin typeface="+mn-lt"/>
            <a:cs typeface="Arial" panose="020B0604020202020204" pitchFamily="34" charset="0"/>
          </a:endParaRPr>
        </a:p>
      </dsp:txBody>
      <dsp:txXfrm>
        <a:off x="6996276" y="170443"/>
        <a:ext cx="1368176" cy="912117"/>
      </dsp:txXfrm>
    </dsp:sp>
    <dsp:sp modelId="{028C37EA-BAAF-4276-83E3-9B2FB86C28D7}">
      <dsp:nvSpPr>
        <dsp:cNvPr id="0" name=""/>
        <dsp:cNvSpPr/>
      </dsp:nvSpPr>
      <dsp:spPr>
        <a:xfrm>
          <a:off x="8592481" y="170443"/>
          <a:ext cx="2280293" cy="912117"/>
        </a:xfrm>
        <a:prstGeom prst="chevron">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t>Implementation monitoring</a:t>
          </a:r>
        </a:p>
      </dsp:txBody>
      <dsp:txXfrm>
        <a:off x="9048540" y="170443"/>
        <a:ext cx="1368176" cy="91211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8223C-E1E8-4F9C-844F-9ED2B33FBDEC}" type="datetimeFigureOut">
              <a:rPr lang="en-GB" smtClean="0"/>
              <a:t>20/02/2024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6FDCE-F0E9-48ED-83B0-74716DE14573}" type="slidenum">
              <a:rPr lang="en-GB" smtClean="0"/>
              <a:t>‹#›</a:t>
            </a:fld>
            <a:endParaRPr lang="en-GB"/>
          </a:p>
        </p:txBody>
      </p:sp>
    </p:spTree>
    <p:extLst>
      <p:ext uri="{BB962C8B-B14F-4D97-AF65-F5344CB8AC3E}">
        <p14:creationId xmlns:p14="http://schemas.microsoft.com/office/powerpoint/2010/main" val="949492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topic may have a quite significant impact and has a potential</a:t>
            </a:r>
          </a:p>
        </p:txBody>
      </p:sp>
      <p:sp>
        <p:nvSpPr>
          <p:cNvPr id="4" name="Slide Number Placeholder 3"/>
          <p:cNvSpPr>
            <a:spLocks noGrp="1"/>
          </p:cNvSpPr>
          <p:nvPr>
            <p:ph type="sldNum" sz="quarter" idx="5"/>
          </p:nvPr>
        </p:nvSpPr>
        <p:spPr/>
        <p:txBody>
          <a:bodyPr/>
          <a:lstStyle/>
          <a:p>
            <a:fld id="{0986FDCE-F0E9-48ED-83B0-74716DE14573}" type="slidenum">
              <a:rPr lang="en-GB" smtClean="0"/>
              <a:t>1</a:t>
            </a:fld>
            <a:endParaRPr lang="en-GB"/>
          </a:p>
        </p:txBody>
      </p:sp>
    </p:spTree>
    <p:extLst>
      <p:ext uri="{BB962C8B-B14F-4D97-AF65-F5344CB8AC3E}">
        <p14:creationId xmlns:p14="http://schemas.microsoft.com/office/powerpoint/2010/main" val="2368203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rPr>
              <a:t>To sum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rPr>
              <a:t>The opportunity to address poverty at project level, starting with people affected by projects, is currently missed</a:t>
            </a:r>
          </a:p>
          <a:p>
            <a:endParaRPr lang="en-GB" dirty="0"/>
          </a:p>
          <a:p>
            <a:r>
              <a:rPr lang="en-GB" dirty="0"/>
              <a:t>An opportunity, that I believe is currently missed.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rPr>
              <a:t>There is limited opportunity to address multiple dimensions of poverty at project level</a:t>
            </a:r>
          </a:p>
          <a:p>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15</a:t>
            </a:fld>
            <a:endParaRPr lang="en-GB"/>
          </a:p>
        </p:txBody>
      </p:sp>
    </p:spTree>
    <p:extLst>
      <p:ext uri="{BB962C8B-B14F-4D97-AF65-F5344CB8AC3E}">
        <p14:creationId xmlns:p14="http://schemas.microsoft.com/office/powerpoint/2010/main" val="2288371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18</a:t>
            </a:fld>
            <a:endParaRPr lang="en-GB"/>
          </a:p>
        </p:txBody>
      </p:sp>
    </p:spTree>
    <p:extLst>
      <p:ext uri="{BB962C8B-B14F-4D97-AF65-F5344CB8AC3E}">
        <p14:creationId xmlns:p14="http://schemas.microsoft.com/office/powerpoint/2010/main" val="2542379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a:lnSpc>
                <a:spcPct val="90000"/>
              </a:lnSpc>
              <a:spcAft>
                <a:spcPts val="800"/>
              </a:spcAft>
              <a:buClr>
                <a:schemeClr val="accent3"/>
              </a:buClr>
              <a:buFont typeface="Calibri" panose="020F0502020204030204" pitchFamily="34" charset="0"/>
              <a:buNone/>
            </a:pPr>
            <a:r>
              <a:rPr lang="en-GB" dirty="0">
                <a:solidFill>
                  <a:schemeClr val="tx1">
                    <a:lumMod val="75000"/>
                    <a:lumOff val="25000"/>
                  </a:schemeClr>
                </a:solidFill>
              </a:rPr>
              <a:t>The first question that we start to have when implementing community investment is …</a:t>
            </a:r>
          </a:p>
          <a:p>
            <a:pPr marL="0" marR="0" lvl="0" indent="0" algn="l" defTabSz="914400" rtl="0" eaLnBrk="1" fontAlgn="auto" latinLnBrk="0" hangingPunct="1">
              <a:lnSpc>
                <a:spcPct val="90000"/>
              </a:lnSpc>
              <a:spcBef>
                <a:spcPts val="0"/>
              </a:spcBef>
              <a:spcAft>
                <a:spcPts val="800"/>
              </a:spcAft>
              <a:buClr>
                <a:schemeClr val="accent3"/>
              </a:buClr>
              <a:buSzTx/>
              <a:buFont typeface="Calibri" panose="020F0502020204030204" pitchFamily="34" charset="0"/>
              <a:buNone/>
              <a:tabLst/>
              <a:defRPr/>
            </a:pPr>
            <a:endParaRPr lang="en-GB" dirty="0">
              <a:solidFill>
                <a:schemeClr val="tx1">
                  <a:lumMod val="75000"/>
                  <a:lumOff val="25000"/>
                </a:schemeClr>
              </a:solidFill>
            </a:endParaRPr>
          </a:p>
          <a:p>
            <a:pPr marL="0" indent="0" defTabSz="914400">
              <a:lnSpc>
                <a:spcPct val="90000"/>
              </a:lnSpc>
              <a:spcAft>
                <a:spcPts val="800"/>
              </a:spcAft>
              <a:buClr>
                <a:schemeClr val="accent3"/>
              </a:buClr>
              <a:buFont typeface="Calibri" panose="020F0502020204030204" pitchFamily="34" charset="0"/>
              <a:buNone/>
            </a:pPr>
            <a:endParaRPr lang="en-US" dirty="0">
              <a:solidFill>
                <a:schemeClr val="tx1">
                  <a:lumMod val="75000"/>
                  <a:lumOff val="25000"/>
                </a:schemeClr>
              </a:solidFill>
            </a:endParaRPr>
          </a:p>
          <a:p>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19</a:t>
            </a:fld>
            <a:endParaRPr lang="en-GB"/>
          </a:p>
        </p:txBody>
      </p:sp>
    </p:spTree>
    <p:extLst>
      <p:ext uri="{BB962C8B-B14F-4D97-AF65-F5344CB8AC3E}">
        <p14:creationId xmlns:p14="http://schemas.microsoft.com/office/powerpoint/2010/main" val="223690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would prefer not to answer this question – but propose to answer it together looking at each step of the CI process</a:t>
            </a:r>
          </a:p>
        </p:txBody>
      </p:sp>
      <p:sp>
        <p:nvSpPr>
          <p:cNvPr id="4" name="Slide Number Placeholder 3"/>
          <p:cNvSpPr>
            <a:spLocks noGrp="1"/>
          </p:cNvSpPr>
          <p:nvPr>
            <p:ph type="sldNum" sz="quarter" idx="5"/>
          </p:nvPr>
        </p:nvSpPr>
        <p:spPr/>
        <p:txBody>
          <a:bodyPr/>
          <a:lstStyle/>
          <a:p>
            <a:fld id="{0986FDCE-F0E9-48ED-83B0-74716DE14573}" type="slidenum">
              <a:rPr lang="en-GB" smtClean="0"/>
              <a:t>20</a:t>
            </a:fld>
            <a:endParaRPr lang="en-GB"/>
          </a:p>
        </p:txBody>
      </p:sp>
    </p:spTree>
    <p:extLst>
      <p:ext uri="{BB962C8B-B14F-4D97-AF65-F5344CB8AC3E}">
        <p14:creationId xmlns:p14="http://schemas.microsoft.com/office/powerpoint/2010/main" val="3006870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22</a:t>
            </a:fld>
            <a:endParaRPr lang="en-GB"/>
          </a:p>
        </p:txBody>
      </p:sp>
    </p:spTree>
    <p:extLst>
      <p:ext uri="{BB962C8B-B14F-4D97-AF65-F5344CB8AC3E}">
        <p14:creationId xmlns:p14="http://schemas.microsoft.com/office/powerpoint/2010/main" val="171652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23</a:t>
            </a:fld>
            <a:endParaRPr lang="en-GB"/>
          </a:p>
        </p:txBody>
      </p:sp>
    </p:spTree>
    <p:extLst>
      <p:ext uri="{BB962C8B-B14F-4D97-AF65-F5344CB8AC3E}">
        <p14:creationId xmlns:p14="http://schemas.microsoft.com/office/powerpoint/2010/main" val="4204868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example, if a project has no impact on utilities, there is usually no need to provide detailed information on it the SIA materials. Which is absolutely reasonable. </a:t>
            </a:r>
          </a:p>
          <a:p>
            <a:r>
              <a:rPr lang="en-GB" dirty="0"/>
              <a:t>Provision of too detailed information in the SIA materials (which is not related to potential impacts) will be even misleading for the SIA process because it will make the document more ‘bulky’ and less manageable.</a:t>
            </a:r>
          </a:p>
          <a:p>
            <a:r>
              <a:rPr lang="en-GB" dirty="0"/>
              <a:t>This information will be just briefly sketched (just for general understanding of the area). </a:t>
            </a:r>
          </a:p>
          <a:p>
            <a:endParaRPr lang="en-GB" dirty="0"/>
          </a:p>
          <a:p>
            <a:r>
              <a:rPr lang="en-GB" dirty="0"/>
              <a:t>Whether they are related to project impacts or not.</a:t>
            </a:r>
          </a:p>
        </p:txBody>
      </p:sp>
      <p:sp>
        <p:nvSpPr>
          <p:cNvPr id="4" name="Slide Number Placeholder 3"/>
          <p:cNvSpPr>
            <a:spLocks noGrp="1"/>
          </p:cNvSpPr>
          <p:nvPr>
            <p:ph type="sldNum" sz="quarter" idx="5"/>
          </p:nvPr>
        </p:nvSpPr>
        <p:spPr/>
        <p:txBody>
          <a:bodyPr/>
          <a:lstStyle/>
          <a:p>
            <a:fld id="{0986FDCE-F0E9-48ED-83B0-74716DE14573}" type="slidenum">
              <a:rPr lang="en-GB" smtClean="0"/>
              <a:t>24</a:t>
            </a:fld>
            <a:endParaRPr lang="en-GB"/>
          </a:p>
        </p:txBody>
      </p:sp>
    </p:spTree>
    <p:extLst>
      <p:ext uri="{BB962C8B-B14F-4D97-AF65-F5344CB8AC3E}">
        <p14:creationId xmlns:p14="http://schemas.microsoft.com/office/powerpoint/2010/main" val="147087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different conceptual framework is needed for conducting CI</a:t>
            </a:r>
            <a:endParaRPr lang="ru-RU" dirty="0"/>
          </a:p>
          <a:p>
            <a:endParaRPr lang="en-GB" dirty="0"/>
          </a:p>
          <a:p>
            <a:r>
              <a:rPr lang="en-GB" dirty="0"/>
              <a:t>* PS 1 Assessment and Management of Environmental and Social Risks and Impacts</a:t>
            </a:r>
          </a:p>
          <a:p>
            <a:r>
              <a:rPr lang="en-GB" dirty="0"/>
              <a:t>* Resource Efficiency and Pollution Prevention </a:t>
            </a:r>
          </a:p>
          <a:p>
            <a:r>
              <a:rPr lang="en-GB" dirty="0"/>
              <a:t>*  Biodiversity Conservation and Sustainable Management of Living Natural Resources</a:t>
            </a:r>
          </a:p>
          <a:p>
            <a:r>
              <a:rPr lang="en-GB" dirty="0"/>
              <a:t>IFC framework is very good for capturing potential risks and impacts.</a:t>
            </a:r>
          </a:p>
          <a:p>
            <a:endParaRPr lang="en-GB" dirty="0"/>
          </a:p>
          <a:p>
            <a:r>
              <a:rPr lang="en-GB" dirty="0"/>
              <a:t>Whereas during the social baseline survey for the purposes of community investment we need to collect information on all the key aspects of community wellbeing.</a:t>
            </a:r>
          </a:p>
          <a:p>
            <a:r>
              <a:rPr lang="en-GB" dirty="0"/>
              <a:t>For that reason, another framework should be used that enables capturing all these aspects. </a:t>
            </a:r>
          </a:p>
          <a:p>
            <a:r>
              <a:rPr lang="en-GB" dirty="0"/>
              <a:t>Such as, for example, Social Framework for Projects.</a:t>
            </a:r>
          </a:p>
          <a:p>
            <a:r>
              <a:rPr lang="en-GB" dirty="0"/>
              <a:t>It considers such aspects as: culture, land, infrastructure – and enables us collecting information on all these key aspects of people’s wellbeing.</a:t>
            </a:r>
          </a:p>
          <a:p>
            <a:r>
              <a:rPr lang="en-GB" dirty="0"/>
              <a:t>We used adopted version of this framework several times – and it worked for us.</a:t>
            </a:r>
          </a:p>
          <a:p>
            <a:endParaRPr lang="ru-RU" dirty="0"/>
          </a:p>
        </p:txBody>
      </p:sp>
      <p:sp>
        <p:nvSpPr>
          <p:cNvPr id="4" name="Slide Number Placeholder 3"/>
          <p:cNvSpPr>
            <a:spLocks noGrp="1"/>
          </p:cNvSpPr>
          <p:nvPr>
            <p:ph type="sldNum" sz="quarter" idx="5"/>
          </p:nvPr>
        </p:nvSpPr>
        <p:spPr/>
        <p:txBody>
          <a:bodyPr/>
          <a:lstStyle/>
          <a:p>
            <a:fld id="{0986FDCE-F0E9-48ED-83B0-74716DE14573}" type="slidenum">
              <a:rPr lang="en-GB" smtClean="0"/>
              <a:t>25</a:t>
            </a:fld>
            <a:endParaRPr lang="en-GB"/>
          </a:p>
        </p:txBody>
      </p:sp>
    </p:spTree>
    <p:extLst>
      <p:ext uri="{BB962C8B-B14F-4D97-AF65-F5344CB8AC3E}">
        <p14:creationId xmlns:p14="http://schemas.microsoft.com/office/powerpoint/2010/main" val="1915427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26</a:t>
            </a:fld>
            <a:endParaRPr lang="en-GB"/>
          </a:p>
        </p:txBody>
      </p:sp>
    </p:spTree>
    <p:extLst>
      <p:ext uri="{BB962C8B-B14F-4D97-AF65-F5344CB8AC3E}">
        <p14:creationId xmlns:p14="http://schemas.microsoft.com/office/powerpoint/2010/main" val="3519610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Screening of a pile of documents</a:t>
            </a:r>
          </a:p>
        </p:txBody>
      </p:sp>
      <p:sp>
        <p:nvSpPr>
          <p:cNvPr id="4" name="Slide Number Placeholder 3"/>
          <p:cNvSpPr>
            <a:spLocks noGrp="1"/>
          </p:cNvSpPr>
          <p:nvPr>
            <p:ph type="sldNum" sz="quarter" idx="5"/>
          </p:nvPr>
        </p:nvSpPr>
        <p:spPr/>
        <p:txBody>
          <a:bodyPr/>
          <a:lstStyle/>
          <a:p>
            <a:fld id="{0986FDCE-F0E9-48ED-83B0-74716DE14573}" type="slidenum">
              <a:rPr lang="en-GB" smtClean="0"/>
              <a:t>27</a:t>
            </a:fld>
            <a:endParaRPr lang="en-GB"/>
          </a:p>
        </p:txBody>
      </p:sp>
    </p:spTree>
    <p:extLst>
      <p:ext uri="{BB962C8B-B14F-4D97-AF65-F5344CB8AC3E}">
        <p14:creationId xmlns:p14="http://schemas.microsoft.com/office/powerpoint/2010/main" val="1832850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lumMod val="75000"/>
                    <a:lumOff val="25000"/>
                  </a:schemeClr>
                </a:solidFill>
              </a:rPr>
              <a:t>Michael </a:t>
            </a:r>
            <a:r>
              <a:rPr lang="en-US" sz="1200" dirty="0" err="1">
                <a:solidFill>
                  <a:schemeClr val="tx1">
                    <a:lumMod val="75000"/>
                    <a:lumOff val="25000"/>
                  </a:schemeClr>
                </a:solidFill>
              </a:rPr>
              <a:t>Cernea</a:t>
            </a:r>
            <a:r>
              <a:rPr lang="en-US" sz="1200" dirty="0">
                <a:solidFill>
                  <a:schemeClr val="tx1">
                    <a:lumMod val="75000"/>
                    <a:lumOff val="25000"/>
                  </a:schemeClr>
                </a:solidFill>
              </a:rPr>
              <a:t> in the WB: 1974-1996</a:t>
            </a:r>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5</a:t>
            </a:fld>
            <a:endParaRPr lang="en-GB"/>
          </a:p>
        </p:txBody>
      </p:sp>
    </p:spTree>
    <p:extLst>
      <p:ext uri="{BB962C8B-B14F-4D97-AF65-F5344CB8AC3E}">
        <p14:creationId xmlns:p14="http://schemas.microsoft.com/office/powerpoint/2010/main" val="119765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28</a:t>
            </a:fld>
            <a:endParaRPr lang="en-GB"/>
          </a:p>
        </p:txBody>
      </p:sp>
    </p:spTree>
    <p:extLst>
      <p:ext uri="{BB962C8B-B14F-4D97-AF65-F5344CB8AC3E}">
        <p14:creationId xmlns:p14="http://schemas.microsoft.com/office/powerpoint/2010/main" val="1136437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are the primary people that need to be involved – not authorities, not their representatives, not some opinion leaders – lay, “ordinary” people</a:t>
            </a:r>
          </a:p>
          <a:p>
            <a:endParaRPr lang="en-GB" dirty="0"/>
          </a:p>
          <a:p>
            <a:r>
              <a:rPr lang="en-GB" dirty="0"/>
              <a:t>Planning. It should be ensured that all the communities and groups within communities are represented (in terms of gender, age, etc.)</a:t>
            </a:r>
          </a:p>
          <a:p>
            <a:endParaRPr lang="en-GB" dirty="0"/>
          </a:p>
          <a:p>
            <a:r>
              <a:rPr lang="en-GB" dirty="0"/>
              <a:t>The company is not going to perform on behalf of the government and does not even plan to.</a:t>
            </a:r>
          </a:p>
          <a:p>
            <a:r>
              <a:rPr lang="en-GB" dirty="0"/>
              <a:t>The company is one of the actors.</a:t>
            </a:r>
          </a:p>
          <a:p>
            <a:r>
              <a:rPr lang="en-GB" dirty="0"/>
              <a:t>This should be very clearly articulated.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Just because people tend to ask these questions all the time at the beginning of meetings (it doesn’t really matter if extensive SE activities were…)</a:t>
            </a:r>
          </a:p>
          <a:p>
            <a:r>
              <a:rPr lang="en-GB" dirty="0"/>
              <a:t>If they do ask, it’s quite important to clearly place CI activities within the broader E&amp;S Management System.</a:t>
            </a:r>
          </a:p>
          <a:p>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29</a:t>
            </a:fld>
            <a:endParaRPr lang="en-GB"/>
          </a:p>
        </p:txBody>
      </p:sp>
    </p:spTree>
    <p:extLst>
      <p:ext uri="{BB962C8B-B14F-4D97-AF65-F5344CB8AC3E}">
        <p14:creationId xmlns:p14="http://schemas.microsoft.com/office/powerpoint/2010/main" val="1614397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14400">
              <a:lnSpc>
                <a:spcPct val="90000"/>
              </a:lnSpc>
              <a:spcAft>
                <a:spcPts val="800"/>
              </a:spcAft>
              <a:buClr>
                <a:schemeClr val="accent1"/>
              </a:buClr>
              <a:buFont typeface="Arial" panose="020B0604020202020204" pitchFamily="34" charset="0"/>
              <a:buChar char="•"/>
            </a:pPr>
            <a:r>
              <a:rPr lang="en-GB" dirty="0">
                <a:solidFill>
                  <a:schemeClr val="tx1">
                    <a:lumMod val="75000"/>
                    <a:lumOff val="25000"/>
                  </a:schemeClr>
                </a:solidFill>
              </a:rPr>
              <a:t>Before we dive into engagement activities for community investment, it’s interesting to compare…</a:t>
            </a:r>
          </a:p>
          <a:p>
            <a:pPr marL="171450" indent="-171450" defTabSz="914400">
              <a:lnSpc>
                <a:spcPct val="90000"/>
              </a:lnSpc>
              <a:spcAft>
                <a:spcPts val="800"/>
              </a:spcAft>
              <a:buClr>
                <a:schemeClr val="accent1"/>
              </a:buClr>
              <a:buFont typeface="Arial" panose="020B0604020202020204" pitchFamily="34" charset="0"/>
              <a:buChar char="•"/>
            </a:pPr>
            <a:r>
              <a:rPr lang="en-GB" dirty="0">
                <a:solidFill>
                  <a:schemeClr val="tx1">
                    <a:lumMod val="75000"/>
                    <a:lumOff val="25000"/>
                  </a:schemeClr>
                </a:solidFill>
              </a:rPr>
              <a:t>Are they similar? Are they different? Can they be combined or not really?</a:t>
            </a:r>
          </a:p>
          <a:p>
            <a:pPr marL="171450" indent="-171450" defTabSz="914400">
              <a:lnSpc>
                <a:spcPct val="90000"/>
              </a:lnSpc>
              <a:spcAft>
                <a:spcPts val="800"/>
              </a:spcAft>
              <a:buClr>
                <a:schemeClr val="accent1"/>
              </a:buClr>
              <a:buFont typeface="Arial" panose="020B0604020202020204" pitchFamily="34" charset="0"/>
              <a:buChar char="•"/>
            </a:pPr>
            <a:r>
              <a:rPr lang="en-GB" dirty="0">
                <a:solidFill>
                  <a:schemeClr val="tx1">
                    <a:lumMod val="75000"/>
                    <a:lumOff val="25000"/>
                  </a:schemeClr>
                </a:solidFill>
              </a:rPr>
              <a:t>There is intended deliberativeness in that kind of discussions</a:t>
            </a:r>
          </a:p>
          <a:p>
            <a:pPr marL="171450" indent="-171450" defTabSz="914400">
              <a:lnSpc>
                <a:spcPct val="90000"/>
              </a:lnSpc>
              <a:spcAft>
                <a:spcPts val="800"/>
              </a:spcAft>
              <a:buClr>
                <a:schemeClr val="accent1"/>
              </a:buClr>
              <a:buFont typeface="Arial" panose="020B0604020202020204" pitchFamily="34" charset="0"/>
              <a:buChar char="•"/>
            </a:pPr>
            <a:r>
              <a:rPr lang="en-GB" dirty="0">
                <a:solidFill>
                  <a:schemeClr val="tx1">
                    <a:lumMod val="75000"/>
                    <a:lumOff val="25000"/>
                  </a:schemeClr>
                </a:solidFill>
              </a:rPr>
              <a:t>If there is a place to ask questions, argue, debate on a project, its impacts, etc. – this is exactly the place to do that.</a:t>
            </a:r>
          </a:p>
          <a:p>
            <a:pPr marL="171450" indent="-171450" defTabSz="914400">
              <a:lnSpc>
                <a:spcPct val="90000"/>
              </a:lnSpc>
              <a:spcAft>
                <a:spcPts val="800"/>
              </a:spcAft>
              <a:buClr>
                <a:schemeClr val="accent1"/>
              </a:buClr>
              <a:buFont typeface="Arial" panose="020B0604020202020204" pitchFamily="34" charset="0"/>
              <a:buChar char="•"/>
            </a:pPr>
            <a:r>
              <a:rPr lang="en-GB" dirty="0">
                <a:solidFill>
                  <a:schemeClr val="tx1">
                    <a:lumMod val="75000"/>
                    <a:lumOff val="25000"/>
                  </a:schemeClr>
                </a:solidFill>
              </a:rPr>
              <a:t>There are many forms of stakeholder engagement, including public meetings, drop-in sessions, roundtable meetings – enabling these discussions. And having opportunity to deliberate is quite important here.</a:t>
            </a:r>
            <a:endParaRPr lang="ru-RU" dirty="0">
              <a:solidFill>
                <a:schemeClr val="tx1">
                  <a:lumMod val="75000"/>
                  <a:lumOff val="25000"/>
                </a:schemeClr>
              </a:solidFill>
            </a:endParaRPr>
          </a:p>
          <a:p>
            <a:pPr marL="0" indent="0" defTabSz="914400">
              <a:lnSpc>
                <a:spcPct val="90000"/>
              </a:lnSpc>
              <a:spcAft>
                <a:spcPts val="800"/>
              </a:spcAft>
              <a:buClr>
                <a:schemeClr val="accent1"/>
              </a:buClr>
              <a:buFont typeface="Arial" panose="020B0604020202020204" pitchFamily="34" charset="0"/>
              <a:buNone/>
            </a:pPr>
            <a:r>
              <a:rPr lang="ru-RU" dirty="0">
                <a:solidFill>
                  <a:schemeClr val="tx1">
                    <a:lumMod val="75000"/>
                    <a:lumOff val="25000"/>
                  </a:schemeClr>
                </a:solidFill>
              </a:rPr>
              <a:t>* </a:t>
            </a:r>
            <a:r>
              <a:rPr lang="en-GB" dirty="0">
                <a:solidFill>
                  <a:schemeClr val="tx1">
                    <a:lumMod val="75000"/>
                    <a:lumOff val="25000"/>
                  </a:schemeClr>
                </a:solidFill>
              </a:rPr>
              <a:t>If SE activities are well organised, they are </a:t>
            </a:r>
            <a:r>
              <a:rPr lang="en-US" b="1" dirty="0">
                <a:solidFill>
                  <a:schemeClr val="tx1">
                    <a:lumMod val="75000"/>
                    <a:lumOff val="25000"/>
                  </a:schemeClr>
                </a:solidFill>
              </a:rPr>
              <a:t>Representative but open to all </a:t>
            </a:r>
            <a:r>
              <a:rPr lang="en-US" dirty="0">
                <a:solidFill>
                  <a:schemeClr val="tx1">
                    <a:lumMod val="75000"/>
                    <a:lumOff val="25000"/>
                  </a:schemeClr>
                </a:solidFill>
              </a:rPr>
              <a:t>– there is always a risk that one part of the community might be overrepresented comparing to others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rPr>
              <a:t>* Only vocal people – or people experienced in public speaking can share their views </a:t>
            </a:r>
          </a:p>
          <a:p>
            <a:endParaRPr lang="en-GB" dirty="0"/>
          </a:p>
          <a:p>
            <a:r>
              <a:rPr lang="en-GB" dirty="0"/>
              <a:t>* It is more like a research question?</a:t>
            </a:r>
          </a:p>
          <a:p>
            <a:pPr marL="171450" indent="-171450">
              <a:buFont typeface="Arial" panose="020B0604020202020204" pitchFamily="34" charset="0"/>
              <a:buChar char="•"/>
            </a:pPr>
            <a:r>
              <a:rPr lang="en-GB" dirty="0"/>
              <a:t>What are the strengths, what are the needs – and what can we do about them? </a:t>
            </a:r>
          </a:p>
          <a:p>
            <a:pPr marL="171450" indent="-171450">
              <a:buFont typeface="Arial" panose="020B0604020202020204" pitchFamily="34" charset="0"/>
              <a:buChar char="•"/>
            </a:pPr>
            <a:r>
              <a:rPr lang="en-GB" dirty="0"/>
              <a:t>If you wish, it is more like a collective brainstorming exercise</a:t>
            </a:r>
          </a:p>
        </p:txBody>
      </p:sp>
      <p:sp>
        <p:nvSpPr>
          <p:cNvPr id="4" name="Slide Number Placeholder 3"/>
          <p:cNvSpPr>
            <a:spLocks noGrp="1"/>
          </p:cNvSpPr>
          <p:nvPr>
            <p:ph type="sldNum" sz="quarter" idx="5"/>
          </p:nvPr>
        </p:nvSpPr>
        <p:spPr/>
        <p:txBody>
          <a:bodyPr/>
          <a:lstStyle/>
          <a:p>
            <a:fld id="{0986FDCE-F0E9-48ED-83B0-74716DE14573}" type="slidenum">
              <a:rPr lang="en-GB" smtClean="0"/>
              <a:t>30</a:t>
            </a:fld>
            <a:endParaRPr lang="en-GB"/>
          </a:p>
        </p:txBody>
      </p:sp>
    </p:spTree>
    <p:extLst>
      <p:ext uri="{BB962C8B-B14F-4D97-AF65-F5344CB8AC3E}">
        <p14:creationId xmlns:p14="http://schemas.microsoft.com/office/powerpoint/2010/main" val="3664109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that is what we need here</a:t>
            </a:r>
          </a:p>
        </p:txBody>
      </p:sp>
      <p:sp>
        <p:nvSpPr>
          <p:cNvPr id="4" name="Slide Number Placeholder 3"/>
          <p:cNvSpPr>
            <a:spLocks noGrp="1"/>
          </p:cNvSpPr>
          <p:nvPr>
            <p:ph type="sldNum" sz="quarter" idx="5"/>
          </p:nvPr>
        </p:nvSpPr>
        <p:spPr/>
        <p:txBody>
          <a:bodyPr/>
          <a:lstStyle/>
          <a:p>
            <a:fld id="{0986FDCE-F0E9-48ED-83B0-74716DE14573}" type="slidenum">
              <a:rPr lang="en-GB" smtClean="0"/>
              <a:t>31</a:t>
            </a:fld>
            <a:endParaRPr lang="en-GB"/>
          </a:p>
        </p:txBody>
      </p:sp>
    </p:spTree>
    <p:extLst>
      <p:ext uri="{BB962C8B-B14F-4D97-AF65-F5344CB8AC3E}">
        <p14:creationId xmlns:p14="http://schemas.microsoft.com/office/powerpoint/2010/main" val="1492282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focus groups combined with interviews gives us very good opportunity to understand community needs as viewed by people.</a:t>
            </a:r>
          </a:p>
        </p:txBody>
      </p:sp>
      <p:sp>
        <p:nvSpPr>
          <p:cNvPr id="4" name="Slide Number Placeholder 3"/>
          <p:cNvSpPr>
            <a:spLocks noGrp="1"/>
          </p:cNvSpPr>
          <p:nvPr>
            <p:ph type="sldNum" sz="quarter" idx="5"/>
          </p:nvPr>
        </p:nvSpPr>
        <p:spPr/>
        <p:txBody>
          <a:bodyPr/>
          <a:lstStyle/>
          <a:p>
            <a:fld id="{0986FDCE-F0E9-48ED-83B0-74716DE14573}" type="slidenum">
              <a:rPr lang="en-GB" smtClean="0"/>
              <a:t>32</a:t>
            </a:fld>
            <a:endParaRPr lang="en-GB"/>
          </a:p>
        </p:txBody>
      </p:sp>
    </p:spTree>
    <p:extLst>
      <p:ext uri="{BB962C8B-B14F-4D97-AF65-F5344CB8AC3E}">
        <p14:creationId xmlns:p14="http://schemas.microsoft.com/office/powerpoint/2010/main" val="2194386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33</a:t>
            </a:fld>
            <a:endParaRPr lang="en-GB"/>
          </a:p>
        </p:txBody>
      </p:sp>
    </p:spTree>
    <p:extLst>
      <p:ext uri="{BB962C8B-B14F-4D97-AF65-F5344CB8AC3E}">
        <p14:creationId xmlns:p14="http://schemas.microsoft.com/office/powerpoint/2010/main" val="3456306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Frank – which reference should I chose when making a presentation?</a:t>
            </a:r>
          </a:p>
          <a:p>
            <a:r>
              <a:rPr lang="en-GB" dirty="0"/>
              <a:t>If we have some figure in our paper – but it has been taken from some other report</a:t>
            </a:r>
          </a:p>
          <a:p>
            <a:r>
              <a:rPr lang="en-GB" dirty="0"/>
              <a:t>(say, a map for Nord Stream 2 project)</a:t>
            </a:r>
          </a:p>
        </p:txBody>
      </p:sp>
      <p:sp>
        <p:nvSpPr>
          <p:cNvPr id="4" name="Slide Number Placeholder 3"/>
          <p:cNvSpPr>
            <a:spLocks noGrp="1"/>
          </p:cNvSpPr>
          <p:nvPr>
            <p:ph type="sldNum" sz="quarter" idx="5"/>
          </p:nvPr>
        </p:nvSpPr>
        <p:spPr/>
        <p:txBody>
          <a:bodyPr/>
          <a:lstStyle/>
          <a:p>
            <a:fld id="{0986FDCE-F0E9-48ED-83B0-74716DE14573}" type="slidenum">
              <a:rPr lang="en-GB" smtClean="0"/>
              <a:t>35</a:t>
            </a:fld>
            <a:endParaRPr lang="en-GB"/>
          </a:p>
        </p:txBody>
      </p:sp>
    </p:spTree>
    <p:extLst>
      <p:ext uri="{BB962C8B-B14F-4D97-AF65-F5344CB8AC3E}">
        <p14:creationId xmlns:p14="http://schemas.microsoft.com/office/powerpoint/2010/main" val="3972735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Living environment – green areas, beaches, children’s playgrounds, etc.</a:t>
            </a:r>
          </a:p>
          <a:p>
            <a:endParaRPr lang="en-GB" dirty="0"/>
          </a:p>
          <a:p>
            <a:r>
              <a:rPr lang="en-GB" dirty="0"/>
              <a:t>A company will be committed to investing in these areas for a certain period of time (3-5 years).</a:t>
            </a:r>
          </a:p>
        </p:txBody>
      </p:sp>
      <p:sp>
        <p:nvSpPr>
          <p:cNvPr id="4" name="Slide Number Placeholder 3"/>
          <p:cNvSpPr>
            <a:spLocks noGrp="1"/>
          </p:cNvSpPr>
          <p:nvPr>
            <p:ph type="sldNum" sz="quarter" idx="5"/>
          </p:nvPr>
        </p:nvSpPr>
        <p:spPr/>
        <p:txBody>
          <a:bodyPr/>
          <a:lstStyle/>
          <a:p>
            <a:fld id="{0986FDCE-F0E9-48ED-83B0-74716DE14573}" type="slidenum">
              <a:rPr lang="en-GB" smtClean="0"/>
              <a:t>36</a:t>
            </a:fld>
            <a:endParaRPr lang="en-GB"/>
          </a:p>
        </p:txBody>
      </p:sp>
    </p:spTree>
    <p:extLst>
      <p:ext uri="{BB962C8B-B14F-4D97-AF65-F5344CB8AC3E}">
        <p14:creationId xmlns:p14="http://schemas.microsoft.com/office/powerpoint/2010/main" val="1680555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37</a:t>
            </a:fld>
            <a:endParaRPr lang="en-GB"/>
          </a:p>
        </p:txBody>
      </p:sp>
    </p:spTree>
    <p:extLst>
      <p:ext uri="{BB962C8B-B14F-4D97-AF65-F5344CB8AC3E}">
        <p14:creationId xmlns:p14="http://schemas.microsoft.com/office/powerpoint/2010/main" val="267584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determined areas that a company is going to invest in – how do we choose specific projects?</a:t>
            </a:r>
            <a:endParaRPr lang="ru-RU" dirty="0"/>
          </a:p>
          <a:p>
            <a:r>
              <a:rPr lang="en-GB" dirty="0"/>
              <a:t>Fire truck</a:t>
            </a:r>
          </a:p>
          <a:p>
            <a:r>
              <a:rPr lang="en-GB" dirty="0"/>
              <a:t>Proper football stadium – are there enough teams to play there? Are there enough people to watch matches? Who’s going to maintain that?</a:t>
            </a:r>
          </a:p>
          <a:p>
            <a:endParaRPr lang="en-GB" dirty="0"/>
          </a:p>
          <a:p>
            <a:r>
              <a:rPr lang="en-GB" dirty="0"/>
              <a:t>I’m not saying that a company should not get involved in expensive or complex projects – but it’s wiser to start small – and then…</a:t>
            </a:r>
          </a:p>
        </p:txBody>
      </p:sp>
      <p:sp>
        <p:nvSpPr>
          <p:cNvPr id="4" name="Slide Number Placeholder 3"/>
          <p:cNvSpPr>
            <a:spLocks noGrp="1"/>
          </p:cNvSpPr>
          <p:nvPr>
            <p:ph type="sldNum" sz="quarter" idx="5"/>
          </p:nvPr>
        </p:nvSpPr>
        <p:spPr/>
        <p:txBody>
          <a:bodyPr/>
          <a:lstStyle/>
          <a:p>
            <a:fld id="{0986FDCE-F0E9-48ED-83B0-74716DE14573}" type="slidenum">
              <a:rPr lang="en-GB" smtClean="0"/>
              <a:t>38</a:t>
            </a:fld>
            <a:endParaRPr lang="en-GB"/>
          </a:p>
        </p:txBody>
      </p:sp>
    </p:spTree>
    <p:extLst>
      <p:ext uri="{BB962C8B-B14F-4D97-AF65-F5344CB8AC3E}">
        <p14:creationId xmlns:p14="http://schemas.microsoft.com/office/powerpoint/2010/main" val="2678784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7</a:t>
            </a:fld>
            <a:endParaRPr lang="en-GB"/>
          </a:p>
        </p:txBody>
      </p:sp>
    </p:spTree>
    <p:extLst>
      <p:ext uri="{BB962C8B-B14F-4D97-AF65-F5344CB8AC3E}">
        <p14:creationId xmlns:p14="http://schemas.microsoft.com/office/powerpoint/2010/main" val="1355097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39</a:t>
            </a:fld>
            <a:endParaRPr lang="en-GB"/>
          </a:p>
        </p:txBody>
      </p:sp>
    </p:spTree>
    <p:extLst>
      <p:ext uri="{BB962C8B-B14F-4D97-AF65-F5344CB8AC3E}">
        <p14:creationId xmlns:p14="http://schemas.microsoft.com/office/powerpoint/2010/main" val="748567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long will it take, how many people will it benefit, etc.</a:t>
            </a:r>
          </a:p>
        </p:txBody>
      </p:sp>
      <p:sp>
        <p:nvSpPr>
          <p:cNvPr id="4" name="Slide Number Placeholder 3"/>
          <p:cNvSpPr>
            <a:spLocks noGrp="1"/>
          </p:cNvSpPr>
          <p:nvPr>
            <p:ph type="sldNum" sz="quarter" idx="5"/>
          </p:nvPr>
        </p:nvSpPr>
        <p:spPr/>
        <p:txBody>
          <a:bodyPr/>
          <a:lstStyle/>
          <a:p>
            <a:fld id="{0986FDCE-F0E9-48ED-83B0-74716DE14573}" type="slidenum">
              <a:rPr lang="en-GB" smtClean="0"/>
              <a:t>41</a:t>
            </a:fld>
            <a:endParaRPr lang="en-GB"/>
          </a:p>
        </p:txBody>
      </p:sp>
    </p:spTree>
    <p:extLst>
      <p:ext uri="{BB962C8B-B14F-4D97-AF65-F5344CB8AC3E}">
        <p14:creationId xmlns:p14="http://schemas.microsoft.com/office/powerpoint/2010/main" val="2003871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42</a:t>
            </a:fld>
            <a:endParaRPr lang="en-GB"/>
          </a:p>
        </p:txBody>
      </p:sp>
    </p:spTree>
    <p:extLst>
      <p:ext uri="{BB962C8B-B14F-4D97-AF65-F5344CB8AC3E}">
        <p14:creationId xmlns:p14="http://schemas.microsoft.com/office/powerpoint/2010/main" val="3165295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lumMod val="75000"/>
                    <a:lumOff val="25000"/>
                  </a:schemeClr>
                </a:solidFill>
              </a:rPr>
              <a:t>Which makes the whole process not sporadic and casual but consistent and manageable.</a:t>
            </a:r>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43</a:t>
            </a:fld>
            <a:endParaRPr lang="en-GB"/>
          </a:p>
        </p:txBody>
      </p:sp>
    </p:spTree>
    <p:extLst>
      <p:ext uri="{BB962C8B-B14F-4D97-AF65-F5344CB8AC3E}">
        <p14:creationId xmlns:p14="http://schemas.microsoft.com/office/powerpoint/2010/main" val="891720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44</a:t>
            </a:fld>
            <a:endParaRPr lang="en-GB"/>
          </a:p>
        </p:txBody>
      </p:sp>
    </p:spTree>
    <p:extLst>
      <p:ext uri="{BB962C8B-B14F-4D97-AF65-F5344CB8AC3E}">
        <p14:creationId xmlns:p14="http://schemas.microsoft.com/office/powerpoint/2010/main" val="5681684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Aims: SIA – primary aim of SIA is to avoid, mitigate and manage adverse impacts; CI – create benefits</a:t>
            </a:r>
          </a:p>
          <a:p>
            <a:r>
              <a:rPr lang="en-GB" dirty="0"/>
              <a:t>* Focus: SIA focuses on those aspects that are related to negative impacts (and just briefly sketches everything else); CI focuses on all the aspects of community wellbeing</a:t>
            </a:r>
          </a:p>
          <a:p>
            <a:r>
              <a:rPr lang="en-GB" dirty="0"/>
              <a:t>* Manner of implementation: all these proactive and reactive approaches; community councils, small grants programmes; tools for selection of projects – all that is not derived easily from the ESIA process</a:t>
            </a:r>
          </a:p>
          <a:p>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45</a:t>
            </a:fld>
            <a:endParaRPr lang="en-GB"/>
          </a:p>
        </p:txBody>
      </p:sp>
    </p:spTree>
    <p:extLst>
      <p:ext uri="{BB962C8B-B14F-4D97-AF65-F5344CB8AC3E}">
        <p14:creationId xmlns:p14="http://schemas.microsoft.com/office/powerpoint/2010/main" val="681161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SIA as currently practiced does not create benefits to people affected by projects. </a:t>
            </a:r>
          </a:p>
          <a:p>
            <a:r>
              <a:rPr lang="en-GB" dirty="0"/>
              <a:t>Positive social impacts do not happen automatically along the way.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I think that we should be very clear and honest about that.</a:t>
            </a:r>
          </a:p>
          <a:p>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46</a:t>
            </a:fld>
            <a:endParaRPr lang="en-GB"/>
          </a:p>
        </p:txBody>
      </p:sp>
    </p:spTree>
    <p:extLst>
      <p:ext uri="{BB962C8B-B14F-4D97-AF65-F5344CB8AC3E}">
        <p14:creationId xmlns:p14="http://schemas.microsoft.com/office/powerpoint/2010/main" val="16200645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CABB2-6BE8-8005-D2C4-07D6283781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38E511-4EDD-F9B3-DC6A-781272D0C4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1AB5C-AD39-1A00-9CE5-0EB952084553}"/>
              </a:ext>
            </a:extLst>
          </p:cNvPr>
          <p:cNvSpPr>
            <a:spLocks noGrp="1"/>
          </p:cNvSpPr>
          <p:nvPr>
            <p:ph type="body" idx="1"/>
          </p:nvPr>
        </p:nvSpPr>
        <p:spPr/>
        <p:txBody>
          <a:bodyPr/>
          <a:lstStyle/>
          <a:p>
            <a:r>
              <a:rPr lang="en-GB" dirty="0"/>
              <a:t>Because you can’t address them by ‘doing no harm’</a:t>
            </a:r>
          </a:p>
          <a:p>
            <a:endParaRPr lang="en-GB" dirty="0"/>
          </a:p>
          <a:p>
            <a:r>
              <a:rPr lang="en-GB" dirty="0"/>
              <a:t>For that reason, community investment is required</a:t>
            </a:r>
          </a:p>
        </p:txBody>
      </p:sp>
      <p:sp>
        <p:nvSpPr>
          <p:cNvPr id="4" name="Slide Number Placeholder 3">
            <a:extLst>
              <a:ext uri="{FF2B5EF4-FFF2-40B4-BE49-F238E27FC236}">
                <a16:creationId xmlns:a16="http://schemas.microsoft.com/office/drawing/2014/main" id="{6DB4A14A-5833-550E-C80C-B96FC7780355}"/>
              </a:ext>
            </a:extLst>
          </p:cNvPr>
          <p:cNvSpPr>
            <a:spLocks noGrp="1"/>
          </p:cNvSpPr>
          <p:nvPr>
            <p:ph type="sldNum" sz="quarter" idx="5"/>
          </p:nvPr>
        </p:nvSpPr>
        <p:spPr/>
        <p:txBody>
          <a:bodyPr/>
          <a:lstStyle/>
          <a:p>
            <a:fld id="{0986FDCE-F0E9-48ED-83B0-74716DE14573}" type="slidenum">
              <a:rPr lang="en-GB" smtClean="0"/>
              <a:t>47</a:t>
            </a:fld>
            <a:endParaRPr lang="en-GB"/>
          </a:p>
        </p:txBody>
      </p:sp>
    </p:spTree>
    <p:extLst>
      <p:ext uri="{BB962C8B-B14F-4D97-AF65-F5344CB8AC3E}">
        <p14:creationId xmlns:p14="http://schemas.microsoft.com/office/powerpoint/2010/main" val="256425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48</a:t>
            </a:fld>
            <a:endParaRPr lang="en-GB"/>
          </a:p>
        </p:txBody>
      </p:sp>
    </p:spTree>
    <p:extLst>
      <p:ext uri="{BB962C8B-B14F-4D97-AF65-F5344CB8AC3E}">
        <p14:creationId xmlns:p14="http://schemas.microsoft.com/office/powerpoint/2010/main" val="1015710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50</a:t>
            </a:fld>
            <a:endParaRPr lang="en-GB"/>
          </a:p>
        </p:txBody>
      </p:sp>
    </p:spTree>
    <p:extLst>
      <p:ext uri="{BB962C8B-B14F-4D97-AF65-F5344CB8AC3E}">
        <p14:creationId xmlns:p14="http://schemas.microsoft.com/office/powerpoint/2010/main" val="2397018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Level of income is the key factor but is far from being the only factor.</a:t>
            </a:r>
          </a:p>
          <a:p>
            <a:endParaRPr lang="en-GB" dirty="0"/>
          </a:p>
          <a:p>
            <a:r>
              <a:rPr lang="en-GB" dirty="0"/>
              <a:t>Access to education, health care, to participation in decision-making, etc.</a:t>
            </a:r>
          </a:p>
        </p:txBody>
      </p:sp>
      <p:sp>
        <p:nvSpPr>
          <p:cNvPr id="4" name="Slide Number Placeholder 3"/>
          <p:cNvSpPr>
            <a:spLocks noGrp="1"/>
          </p:cNvSpPr>
          <p:nvPr>
            <p:ph type="sldNum" sz="quarter" idx="5"/>
          </p:nvPr>
        </p:nvSpPr>
        <p:spPr/>
        <p:txBody>
          <a:bodyPr/>
          <a:lstStyle/>
          <a:p>
            <a:fld id="{0986FDCE-F0E9-48ED-83B0-74716DE14573}" type="slidenum">
              <a:rPr lang="en-GB" smtClean="0"/>
              <a:t>8</a:t>
            </a:fld>
            <a:endParaRPr lang="en-GB"/>
          </a:p>
        </p:txBody>
      </p:sp>
    </p:spTree>
    <p:extLst>
      <p:ext uri="{BB962C8B-B14F-4D97-AF65-F5344CB8AC3E}">
        <p14:creationId xmlns:p14="http://schemas.microsoft.com/office/powerpoint/2010/main" val="645585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Arial" panose="020B0604020202020204" pitchFamily="34" charset="0"/>
              </a:rPr>
              <a:t>In particular, they are referenced </a:t>
            </a:r>
            <a:endParaRPr lang="en-GB" dirty="0"/>
          </a:p>
          <a:p>
            <a:endParaRPr lang="en-GB" dirty="0"/>
          </a:p>
          <a:p>
            <a:endParaRPr lang="en-GB" dirty="0"/>
          </a:p>
          <a:p>
            <a:r>
              <a:rPr lang="en-GB" dirty="0"/>
              <a:t>Now imagine for a second that Community Investment requirements are integrated into the IFC Performance Standards</a:t>
            </a:r>
          </a:p>
          <a:p>
            <a:r>
              <a:rPr lang="en-GB" dirty="0"/>
              <a:t>It will change the whole international development sector</a:t>
            </a:r>
          </a:p>
        </p:txBody>
      </p:sp>
      <p:sp>
        <p:nvSpPr>
          <p:cNvPr id="4" name="Slide Number Placeholder 3"/>
          <p:cNvSpPr>
            <a:spLocks noGrp="1"/>
          </p:cNvSpPr>
          <p:nvPr>
            <p:ph type="sldNum" sz="quarter" idx="5"/>
          </p:nvPr>
        </p:nvSpPr>
        <p:spPr/>
        <p:txBody>
          <a:bodyPr/>
          <a:lstStyle/>
          <a:p>
            <a:fld id="{0986FDCE-F0E9-48ED-83B0-74716DE14573}" type="slidenum">
              <a:rPr lang="en-GB" smtClean="0"/>
              <a:t>51</a:t>
            </a:fld>
            <a:endParaRPr lang="en-GB"/>
          </a:p>
        </p:txBody>
      </p:sp>
    </p:spTree>
    <p:extLst>
      <p:ext uri="{BB962C8B-B14F-4D97-AF65-F5344CB8AC3E}">
        <p14:creationId xmlns:p14="http://schemas.microsoft.com/office/powerpoint/2010/main" val="12715696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Whether they are affected by a project or not</a:t>
            </a:r>
          </a:p>
        </p:txBody>
      </p:sp>
      <p:sp>
        <p:nvSpPr>
          <p:cNvPr id="4" name="Slide Number Placeholder 3"/>
          <p:cNvSpPr>
            <a:spLocks noGrp="1"/>
          </p:cNvSpPr>
          <p:nvPr>
            <p:ph type="sldNum" sz="quarter" idx="5"/>
          </p:nvPr>
        </p:nvSpPr>
        <p:spPr/>
        <p:txBody>
          <a:bodyPr/>
          <a:lstStyle/>
          <a:p>
            <a:fld id="{0986FDCE-F0E9-48ED-83B0-74716DE14573}" type="slidenum">
              <a:rPr lang="en-GB" smtClean="0"/>
              <a:t>53</a:t>
            </a:fld>
            <a:endParaRPr lang="en-GB"/>
          </a:p>
        </p:txBody>
      </p:sp>
    </p:spTree>
    <p:extLst>
      <p:ext uri="{BB962C8B-B14F-4D97-AF65-F5344CB8AC3E}">
        <p14:creationId xmlns:p14="http://schemas.microsoft.com/office/powerpoint/2010/main" val="32878807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Whether they are affected by a project or not</a:t>
            </a:r>
          </a:p>
        </p:txBody>
      </p:sp>
      <p:sp>
        <p:nvSpPr>
          <p:cNvPr id="4" name="Slide Number Placeholder 3"/>
          <p:cNvSpPr>
            <a:spLocks noGrp="1"/>
          </p:cNvSpPr>
          <p:nvPr>
            <p:ph type="sldNum" sz="quarter" idx="5"/>
          </p:nvPr>
        </p:nvSpPr>
        <p:spPr/>
        <p:txBody>
          <a:bodyPr/>
          <a:lstStyle/>
          <a:p>
            <a:fld id="{0986FDCE-F0E9-48ED-83B0-74716DE14573}" type="slidenum">
              <a:rPr lang="en-GB" smtClean="0"/>
              <a:t>54</a:t>
            </a:fld>
            <a:endParaRPr lang="en-GB"/>
          </a:p>
        </p:txBody>
      </p:sp>
    </p:spTree>
    <p:extLst>
      <p:ext uri="{BB962C8B-B14F-4D97-AF65-F5344CB8AC3E}">
        <p14:creationId xmlns:p14="http://schemas.microsoft.com/office/powerpoint/2010/main" val="974198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9</a:t>
            </a:fld>
            <a:endParaRPr lang="en-GB"/>
          </a:p>
        </p:txBody>
      </p:sp>
    </p:spTree>
    <p:extLst>
      <p:ext uri="{BB962C8B-B14F-4D97-AF65-F5344CB8AC3E}">
        <p14:creationId xmlns:p14="http://schemas.microsoft.com/office/powerpoint/2010/main" val="234997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not address poverty by ‘doing no harm’. Because poverty is complex</a:t>
            </a:r>
          </a:p>
          <a:p>
            <a:endParaRPr lang="en-GB" dirty="0"/>
          </a:p>
          <a:p>
            <a:r>
              <a:rPr lang="en-GB" dirty="0"/>
              <a:t>A question which is absolutely legitimate – and that has no proper answer.</a:t>
            </a:r>
          </a:p>
          <a:p>
            <a:endParaRPr lang="en-GB" dirty="0"/>
          </a:p>
          <a:p>
            <a:r>
              <a:rPr lang="en-GB" dirty="0"/>
              <a:t>You can tell me “Hold on a second, these values are …”</a:t>
            </a:r>
          </a:p>
        </p:txBody>
      </p:sp>
      <p:sp>
        <p:nvSpPr>
          <p:cNvPr id="4" name="Slide Number Placeholder 3"/>
          <p:cNvSpPr>
            <a:spLocks noGrp="1"/>
          </p:cNvSpPr>
          <p:nvPr>
            <p:ph type="sldNum" sz="quarter" idx="5"/>
          </p:nvPr>
        </p:nvSpPr>
        <p:spPr/>
        <p:txBody>
          <a:bodyPr/>
          <a:lstStyle/>
          <a:p>
            <a:fld id="{0986FDCE-F0E9-48ED-83B0-74716DE14573}" type="slidenum">
              <a:rPr lang="en-GB" smtClean="0"/>
              <a:t>10</a:t>
            </a:fld>
            <a:endParaRPr lang="en-GB"/>
          </a:p>
        </p:txBody>
      </p:sp>
    </p:spTree>
    <p:extLst>
      <p:ext uri="{BB962C8B-B14F-4D97-AF65-F5344CB8AC3E}">
        <p14:creationId xmlns:p14="http://schemas.microsoft.com/office/powerpoint/2010/main" val="1657596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 is all true</a:t>
            </a:r>
          </a:p>
          <a:p>
            <a:r>
              <a:rPr lang="en-GB" dirty="0"/>
              <a:t>However, robust ways of putting these concepts into practice are not fully established, making these terms hollow rather than practical for most projects</a:t>
            </a:r>
          </a:p>
        </p:txBody>
      </p:sp>
      <p:sp>
        <p:nvSpPr>
          <p:cNvPr id="4" name="Slide Number Placeholder 3"/>
          <p:cNvSpPr>
            <a:spLocks noGrp="1"/>
          </p:cNvSpPr>
          <p:nvPr>
            <p:ph type="sldNum" sz="quarter" idx="5"/>
          </p:nvPr>
        </p:nvSpPr>
        <p:spPr/>
        <p:txBody>
          <a:bodyPr/>
          <a:lstStyle/>
          <a:p>
            <a:fld id="{0986FDCE-F0E9-48ED-83B0-74716DE14573}" type="slidenum">
              <a:rPr lang="en-GB" smtClean="0"/>
              <a:t>11</a:t>
            </a:fld>
            <a:endParaRPr lang="en-GB"/>
          </a:p>
        </p:txBody>
      </p:sp>
    </p:spTree>
    <p:extLst>
      <p:ext uri="{BB962C8B-B14F-4D97-AF65-F5344CB8AC3E}">
        <p14:creationId xmlns:p14="http://schemas.microsoft.com/office/powerpoint/2010/main" val="1790079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example, not all the projects – thank G-d - require expropriation or resettlement or involuntary restrictions on land</a:t>
            </a:r>
          </a:p>
          <a:p>
            <a:endParaRPr lang="en-GB" dirty="0"/>
          </a:p>
          <a:p>
            <a:r>
              <a:rPr lang="en-GB" dirty="0"/>
              <a:t>For example, if a household is not affected by land acquisition or resettlement, there is no discussion on improvement of this household’s livelihood.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a project does not affect Indigenous Peoples, there is no discussion of benefits to IPs.</a:t>
            </a:r>
          </a:p>
          <a:p>
            <a:r>
              <a:rPr lang="en-GB" dirty="0"/>
              <a:t>If there is no adverse impact, these two Performance Standards become not applicable – as well as creation of benefits.</a:t>
            </a:r>
          </a:p>
          <a:p>
            <a:endParaRPr lang="en-GB" dirty="0"/>
          </a:p>
        </p:txBody>
      </p:sp>
      <p:sp>
        <p:nvSpPr>
          <p:cNvPr id="4" name="Slide Number Placeholder 3"/>
          <p:cNvSpPr>
            <a:spLocks noGrp="1"/>
          </p:cNvSpPr>
          <p:nvPr>
            <p:ph type="sldNum" sz="quarter" idx="5"/>
          </p:nvPr>
        </p:nvSpPr>
        <p:spPr/>
        <p:txBody>
          <a:bodyPr/>
          <a:lstStyle/>
          <a:p>
            <a:fld id="{0986FDCE-F0E9-48ED-83B0-74716DE14573}" type="slidenum">
              <a:rPr lang="en-GB" smtClean="0"/>
              <a:t>13</a:t>
            </a:fld>
            <a:endParaRPr lang="en-GB"/>
          </a:p>
        </p:txBody>
      </p:sp>
    </p:spTree>
    <p:extLst>
      <p:ext uri="{BB962C8B-B14F-4D97-AF65-F5344CB8AC3E}">
        <p14:creationId xmlns:p14="http://schemas.microsoft.com/office/powerpoint/2010/main" val="3064592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refurbished some class in a local school last year – does it count?</a:t>
            </a:r>
          </a:p>
          <a:p>
            <a:r>
              <a:rPr lang="en-GB" dirty="0"/>
              <a:t>As benefit sharing, as community investment</a:t>
            </a:r>
          </a:p>
          <a:p>
            <a:endParaRPr lang="en-GB" dirty="0"/>
          </a:p>
          <a:p>
            <a:r>
              <a:rPr lang="en-GB" dirty="0"/>
              <a:t>Are we in line with the letter and spirit of the Performance Standards? Or is </a:t>
            </a:r>
            <a:r>
              <a:rPr lang="en-GB" dirty="0" err="1"/>
              <a:t>smth</a:t>
            </a:r>
            <a:r>
              <a:rPr lang="en-GB" dirty="0"/>
              <a:t> else required here?</a:t>
            </a:r>
          </a:p>
        </p:txBody>
      </p:sp>
      <p:sp>
        <p:nvSpPr>
          <p:cNvPr id="4" name="Slide Number Placeholder 3"/>
          <p:cNvSpPr>
            <a:spLocks noGrp="1"/>
          </p:cNvSpPr>
          <p:nvPr>
            <p:ph type="sldNum" sz="quarter" idx="5"/>
          </p:nvPr>
        </p:nvSpPr>
        <p:spPr/>
        <p:txBody>
          <a:bodyPr/>
          <a:lstStyle/>
          <a:p>
            <a:fld id="{0986FDCE-F0E9-48ED-83B0-74716DE14573}" type="slidenum">
              <a:rPr lang="en-GB" smtClean="0"/>
              <a:t>14</a:t>
            </a:fld>
            <a:endParaRPr lang="en-GB"/>
          </a:p>
        </p:txBody>
      </p:sp>
    </p:spTree>
    <p:extLst>
      <p:ext uri="{BB962C8B-B14F-4D97-AF65-F5344CB8AC3E}">
        <p14:creationId xmlns:p14="http://schemas.microsoft.com/office/powerpoint/2010/main" val="2291598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522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2412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16049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458" y="667657"/>
            <a:ext cx="8897256" cy="2322286"/>
          </a:xfrm>
        </p:spPr>
        <p:txBody>
          <a:bodyPr anchor="t" anchorCtr="0"/>
          <a:lstStyle>
            <a:lvl1pPr>
              <a:defRPr/>
            </a:lvl1pPr>
          </a:lstStyle>
          <a:p>
            <a:r>
              <a:rPr lang="en-US" dirty="0"/>
              <a:t>Presentation Title</a:t>
            </a:r>
          </a:p>
        </p:txBody>
      </p:sp>
      <p:sp>
        <p:nvSpPr>
          <p:cNvPr id="7" name="Rectangle 6">
            <a:extLst>
              <a:ext uri="{FF2B5EF4-FFF2-40B4-BE49-F238E27FC236}">
                <a16:creationId xmlns:a16="http://schemas.microsoft.com/office/drawing/2014/main" id="{36B8C04E-47A8-436C-8075-09BCDE2AF890}"/>
              </a:ext>
            </a:extLst>
          </p:cNvPr>
          <p:cNvSpPr/>
          <p:nvPr userDrawn="1"/>
        </p:nvSpPr>
        <p:spPr>
          <a:xfrm>
            <a:off x="0" y="528343"/>
            <a:ext cx="290286" cy="9085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 Placeholder 3"/>
          <p:cNvSpPr>
            <a:spLocks noGrp="1"/>
          </p:cNvSpPr>
          <p:nvPr>
            <p:ph type="body" sz="half" idx="13" hasCustomPrompt="1"/>
          </p:nvPr>
        </p:nvSpPr>
        <p:spPr>
          <a:xfrm>
            <a:off x="2545043" y="4006517"/>
            <a:ext cx="6470537" cy="442003"/>
          </a:xfrm>
        </p:spPr>
        <p:txBody>
          <a:bodyPr>
            <a:normAutofit/>
          </a:bodyPr>
          <a:lstStyle>
            <a:lvl1pPr marL="0" indent="0" algn="r">
              <a:buNone/>
              <a:defRPr sz="2000" b="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Full Name</a:t>
            </a:r>
          </a:p>
        </p:txBody>
      </p:sp>
      <p:sp>
        <p:nvSpPr>
          <p:cNvPr id="12" name="Text Placeholder 3"/>
          <p:cNvSpPr>
            <a:spLocks noGrp="1"/>
          </p:cNvSpPr>
          <p:nvPr>
            <p:ph type="body" sz="half" idx="14" hasCustomPrompt="1"/>
          </p:nvPr>
        </p:nvSpPr>
        <p:spPr>
          <a:xfrm>
            <a:off x="2545043" y="4462977"/>
            <a:ext cx="6470537" cy="313739"/>
          </a:xfrm>
        </p:spPr>
        <p:txBody>
          <a:bodyPr>
            <a:normAutofit/>
          </a:bodyPr>
          <a:lstStyle>
            <a:lvl1pPr marL="0" indent="0" algn="r">
              <a:buNone/>
              <a:defRPr sz="1600" b="0" i="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 Organization </a:t>
            </a:r>
          </a:p>
        </p:txBody>
      </p:sp>
      <p:sp>
        <p:nvSpPr>
          <p:cNvPr id="13" name="Text Placeholder 3"/>
          <p:cNvSpPr>
            <a:spLocks noGrp="1"/>
          </p:cNvSpPr>
          <p:nvPr>
            <p:ph type="body" sz="half" idx="15" hasCustomPrompt="1"/>
          </p:nvPr>
        </p:nvSpPr>
        <p:spPr>
          <a:xfrm>
            <a:off x="2545043" y="4790145"/>
            <a:ext cx="6470537" cy="297228"/>
          </a:xfrm>
        </p:spPr>
        <p:txBody>
          <a:bodyPr>
            <a:normAutofit/>
          </a:bodyPr>
          <a:lstStyle>
            <a:lvl1pPr marL="0" indent="0" algn="r">
              <a:buNone/>
              <a:defRPr sz="1600" b="0" i="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Country</a:t>
            </a:r>
          </a:p>
        </p:txBody>
      </p:sp>
      <p:sp>
        <p:nvSpPr>
          <p:cNvPr id="14" name="Text Placeholder 3"/>
          <p:cNvSpPr>
            <a:spLocks noGrp="1"/>
          </p:cNvSpPr>
          <p:nvPr>
            <p:ph type="body" sz="half" idx="16" hasCustomPrompt="1"/>
          </p:nvPr>
        </p:nvSpPr>
        <p:spPr>
          <a:xfrm>
            <a:off x="2552303" y="5282440"/>
            <a:ext cx="6470537" cy="308999"/>
          </a:xfrm>
        </p:spPr>
        <p:txBody>
          <a:bodyPr>
            <a:normAutofit/>
          </a:bodyPr>
          <a:lstStyle>
            <a:lvl1pPr marL="0" indent="0" algn="r">
              <a:buNone/>
              <a:defRPr sz="1600" b="0" i="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Email Address</a:t>
            </a:r>
          </a:p>
        </p:txBody>
      </p:sp>
      <p:sp>
        <p:nvSpPr>
          <p:cNvPr id="15" name="Text Placeholder 3"/>
          <p:cNvSpPr>
            <a:spLocks noGrp="1"/>
          </p:cNvSpPr>
          <p:nvPr>
            <p:ph type="body" sz="half" idx="17" hasCustomPrompt="1"/>
          </p:nvPr>
        </p:nvSpPr>
        <p:spPr>
          <a:xfrm>
            <a:off x="2552303" y="6160038"/>
            <a:ext cx="6470537" cy="308999"/>
          </a:xfrm>
        </p:spPr>
        <p:txBody>
          <a:bodyPr>
            <a:normAutofit/>
          </a:bodyPr>
          <a:lstStyle>
            <a:lvl1pPr marL="0" indent="0" algn="r">
              <a:buNone/>
              <a:defRPr sz="1600" b="0" i="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Company website (optional)</a:t>
            </a:r>
          </a:p>
        </p:txBody>
      </p:sp>
      <p:sp>
        <p:nvSpPr>
          <p:cNvPr id="16" name="Text Placeholder 3"/>
          <p:cNvSpPr>
            <a:spLocks noGrp="1"/>
          </p:cNvSpPr>
          <p:nvPr>
            <p:ph type="body" sz="half" idx="18" hasCustomPrompt="1"/>
          </p:nvPr>
        </p:nvSpPr>
        <p:spPr>
          <a:xfrm>
            <a:off x="2545042" y="5765156"/>
            <a:ext cx="6470537" cy="308999"/>
          </a:xfrm>
        </p:spPr>
        <p:txBody>
          <a:bodyPr>
            <a:normAutofit/>
          </a:bodyPr>
          <a:lstStyle>
            <a:lvl1pPr marL="0" indent="0" algn="r">
              <a:buNone/>
              <a:defRPr sz="1600" b="0" i="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Social media handles (optional)</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845" y="3775492"/>
            <a:ext cx="2235308" cy="1048924"/>
          </a:xfrm>
          <a:prstGeom prst="rect">
            <a:avLst/>
          </a:prstGeom>
        </p:spPr>
      </p:pic>
    </p:spTree>
    <p:extLst>
      <p:ext uri="{BB962C8B-B14F-4D97-AF65-F5344CB8AC3E}">
        <p14:creationId xmlns:p14="http://schemas.microsoft.com/office/powerpoint/2010/main" val="2523256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losing Slide Layout">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rot="10800000">
            <a:off x="0" y="5900056"/>
            <a:ext cx="4329682" cy="657225"/>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3"/>
          <p:cNvSpPr>
            <a:spLocks noGrp="1"/>
          </p:cNvSpPr>
          <p:nvPr>
            <p:ph type="body" sz="half" idx="13" hasCustomPrompt="1"/>
          </p:nvPr>
        </p:nvSpPr>
        <p:spPr>
          <a:xfrm>
            <a:off x="5056231" y="4069894"/>
            <a:ext cx="6470537" cy="442003"/>
          </a:xfrm>
        </p:spPr>
        <p:txBody>
          <a:bodyPr>
            <a:normAutofit/>
          </a:bodyPr>
          <a:lstStyle>
            <a:lvl1pPr marL="0" indent="0" algn="r">
              <a:buNone/>
              <a:defRPr sz="2000" b="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Full Name</a:t>
            </a:r>
          </a:p>
        </p:txBody>
      </p:sp>
      <p:sp>
        <p:nvSpPr>
          <p:cNvPr id="14" name="Text Placeholder 3"/>
          <p:cNvSpPr>
            <a:spLocks noGrp="1"/>
          </p:cNvSpPr>
          <p:nvPr>
            <p:ph type="body" sz="half" idx="14" hasCustomPrompt="1"/>
          </p:nvPr>
        </p:nvSpPr>
        <p:spPr>
          <a:xfrm>
            <a:off x="5056231" y="4526354"/>
            <a:ext cx="6470537" cy="313739"/>
          </a:xfrm>
        </p:spPr>
        <p:txBody>
          <a:bodyPr>
            <a:normAutofit/>
          </a:bodyPr>
          <a:lstStyle>
            <a:lvl1pPr marL="0" indent="0" algn="r">
              <a:buNone/>
              <a:defRPr sz="1600" b="0" i="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 Organization </a:t>
            </a:r>
          </a:p>
        </p:txBody>
      </p:sp>
      <p:sp>
        <p:nvSpPr>
          <p:cNvPr id="18" name="Text Placeholder 3"/>
          <p:cNvSpPr>
            <a:spLocks noGrp="1"/>
          </p:cNvSpPr>
          <p:nvPr>
            <p:ph type="body" sz="half" idx="15" hasCustomPrompt="1"/>
          </p:nvPr>
        </p:nvSpPr>
        <p:spPr>
          <a:xfrm>
            <a:off x="5056231" y="4853522"/>
            <a:ext cx="6470537" cy="297228"/>
          </a:xfrm>
        </p:spPr>
        <p:txBody>
          <a:bodyPr>
            <a:normAutofit/>
          </a:bodyPr>
          <a:lstStyle>
            <a:lvl1pPr marL="0" indent="0" algn="r">
              <a:buNone/>
              <a:defRPr sz="1600" b="0" i="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Country</a:t>
            </a:r>
          </a:p>
        </p:txBody>
      </p:sp>
      <p:sp>
        <p:nvSpPr>
          <p:cNvPr id="19" name="Text Placeholder 3"/>
          <p:cNvSpPr>
            <a:spLocks noGrp="1"/>
          </p:cNvSpPr>
          <p:nvPr>
            <p:ph type="body" sz="half" idx="16" hasCustomPrompt="1"/>
          </p:nvPr>
        </p:nvSpPr>
        <p:spPr>
          <a:xfrm>
            <a:off x="5063491" y="5345817"/>
            <a:ext cx="6470537" cy="308999"/>
          </a:xfrm>
        </p:spPr>
        <p:txBody>
          <a:bodyPr>
            <a:normAutofit/>
          </a:bodyPr>
          <a:lstStyle>
            <a:lvl1pPr marL="0" indent="0" algn="r">
              <a:buNone/>
              <a:defRPr sz="1600" b="0" i="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Email Address</a:t>
            </a:r>
          </a:p>
        </p:txBody>
      </p:sp>
      <p:sp>
        <p:nvSpPr>
          <p:cNvPr id="20" name="Text Placeholder 3"/>
          <p:cNvSpPr>
            <a:spLocks noGrp="1"/>
          </p:cNvSpPr>
          <p:nvPr>
            <p:ph type="body" sz="half" idx="17" hasCustomPrompt="1"/>
          </p:nvPr>
        </p:nvSpPr>
        <p:spPr>
          <a:xfrm>
            <a:off x="5063491" y="6223415"/>
            <a:ext cx="6470537" cy="308999"/>
          </a:xfrm>
        </p:spPr>
        <p:txBody>
          <a:bodyPr>
            <a:normAutofit/>
          </a:bodyPr>
          <a:lstStyle>
            <a:lvl1pPr marL="0" indent="0" algn="r">
              <a:buNone/>
              <a:defRPr sz="1600" b="0" i="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Company website (optional)</a:t>
            </a:r>
          </a:p>
        </p:txBody>
      </p:sp>
      <p:sp>
        <p:nvSpPr>
          <p:cNvPr id="21" name="Text Placeholder 3"/>
          <p:cNvSpPr>
            <a:spLocks noGrp="1"/>
          </p:cNvSpPr>
          <p:nvPr>
            <p:ph type="body" sz="half" idx="18" hasCustomPrompt="1"/>
          </p:nvPr>
        </p:nvSpPr>
        <p:spPr>
          <a:xfrm>
            <a:off x="5056230" y="5828533"/>
            <a:ext cx="6470537" cy="308999"/>
          </a:xfrm>
        </p:spPr>
        <p:txBody>
          <a:bodyPr>
            <a:normAutofit/>
          </a:bodyPr>
          <a:lstStyle>
            <a:lvl1pPr marL="0" indent="0" algn="r">
              <a:buNone/>
              <a:defRPr sz="1600" b="0" i="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Social media handles (optional)</a:t>
            </a:r>
          </a:p>
        </p:txBody>
      </p:sp>
      <p:sp>
        <p:nvSpPr>
          <p:cNvPr id="2" name="TextBox 1"/>
          <p:cNvSpPr txBox="1"/>
          <p:nvPr userDrawn="1"/>
        </p:nvSpPr>
        <p:spPr>
          <a:xfrm>
            <a:off x="2446639" y="5902418"/>
            <a:ext cx="2397210" cy="830997"/>
          </a:xfrm>
          <a:prstGeom prst="rect">
            <a:avLst/>
          </a:prstGeom>
          <a:noFill/>
        </p:spPr>
        <p:txBody>
          <a:bodyPr wrap="square" rtlCol="0">
            <a:spAutoFit/>
          </a:bodyPr>
          <a:lstStyle/>
          <a:p>
            <a:r>
              <a:rPr lang="en-US" sz="4800" b="1" dirty="0"/>
              <a:t>#iaia23</a:t>
            </a:r>
          </a:p>
        </p:txBody>
      </p:sp>
      <p:sp>
        <p:nvSpPr>
          <p:cNvPr id="3" name="TextBox 2"/>
          <p:cNvSpPr txBox="1"/>
          <p:nvPr userDrawn="1"/>
        </p:nvSpPr>
        <p:spPr>
          <a:xfrm>
            <a:off x="642551" y="543697"/>
            <a:ext cx="8872152" cy="1200329"/>
          </a:xfrm>
          <a:prstGeom prst="rect">
            <a:avLst/>
          </a:prstGeom>
          <a:noFill/>
        </p:spPr>
        <p:txBody>
          <a:bodyPr wrap="square" rtlCol="0">
            <a:spAutoFit/>
          </a:bodyPr>
          <a:lstStyle/>
          <a:p>
            <a:r>
              <a:rPr lang="en-US" sz="4800" b="1" dirty="0">
                <a:latin typeface="+mn-lt"/>
              </a:rPr>
              <a:t>Let’s continue</a:t>
            </a:r>
            <a:r>
              <a:rPr lang="en-US" sz="4800" b="1" baseline="0" dirty="0">
                <a:latin typeface="+mn-lt"/>
              </a:rPr>
              <a:t> the conversation!</a:t>
            </a:r>
          </a:p>
          <a:p>
            <a:r>
              <a:rPr lang="en-US" sz="2400" baseline="0" dirty="0">
                <a:latin typeface="+mn-lt"/>
              </a:rPr>
              <a:t>Post questions and comments in the IAIA23 app.</a:t>
            </a:r>
            <a:endParaRPr lang="en-US" sz="2400" dirty="0">
              <a:latin typeface="+mn-lt"/>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165" y="4561726"/>
            <a:ext cx="3718276" cy="1744810"/>
          </a:xfrm>
          <a:prstGeom prst="rect">
            <a:avLst/>
          </a:prstGeom>
        </p:spPr>
      </p:pic>
    </p:spTree>
    <p:extLst>
      <p:ext uri="{BB962C8B-B14F-4D97-AF65-F5344CB8AC3E}">
        <p14:creationId xmlns:p14="http://schemas.microsoft.com/office/powerpoint/2010/main" val="25890036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Slid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4589" y="850925"/>
            <a:ext cx="8481996" cy="3980198"/>
          </a:xfrm>
          <a:prstGeom prst="rect">
            <a:avLst/>
          </a:prstGeom>
        </p:spPr>
      </p:pic>
    </p:spTree>
    <p:extLst>
      <p:ext uri="{BB962C8B-B14F-4D97-AF65-F5344CB8AC3E}">
        <p14:creationId xmlns:p14="http://schemas.microsoft.com/office/powerpoint/2010/main" val="217265309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text layout">
    <p:spTree>
      <p:nvGrpSpPr>
        <p:cNvPr id="1" name=""/>
        <p:cNvGrpSpPr/>
        <p:nvPr/>
      </p:nvGrpSpPr>
      <p:grpSpPr>
        <a:xfrm>
          <a:off x="0" y="0"/>
          <a:ext cx="0" cy="0"/>
          <a:chOff x="0" y="0"/>
          <a:chExt cx="0" cy="0"/>
        </a:xfrm>
      </p:grpSpPr>
      <p:pic>
        <p:nvPicPr>
          <p:cNvPr id="7" name="Picture 5" descr="\\Mac\Home\Desktop\REBRANDING\template pptx\RINA colour RGB-pres.png">
            <a:extLst>
              <a:ext uri="{FF2B5EF4-FFF2-40B4-BE49-F238E27FC236}">
                <a16:creationId xmlns:a16="http://schemas.microsoft.com/office/drawing/2014/main" id="{6698A77E-1DF9-4D8A-A461-36772842C902}"/>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581474" y="418153"/>
            <a:ext cx="1237916" cy="95027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Segnaposto testo 6"/>
          <p:cNvSpPr>
            <a:spLocks noGrp="1"/>
          </p:cNvSpPr>
          <p:nvPr>
            <p:ph type="body" sz="quarter" idx="11"/>
          </p:nvPr>
        </p:nvSpPr>
        <p:spPr>
          <a:xfrm>
            <a:off x="368300" y="292507"/>
            <a:ext cx="9904589" cy="984376"/>
          </a:xfrm>
          <a:prstGeom prst="rect">
            <a:avLst/>
          </a:prstGeom>
        </p:spPr>
        <p:txBody>
          <a:bodyPr vert="horz" anchor="b"/>
          <a:lstStyle>
            <a:lvl1pPr marL="0" indent="0" algn="l" defTabSz="609585" rtl="0" eaLnBrk="1" fontAlgn="base" latinLnBrk="0" hangingPunct="1">
              <a:spcBef>
                <a:spcPct val="0"/>
              </a:spcBef>
              <a:spcAft>
                <a:spcPct val="0"/>
              </a:spcAft>
              <a:buNone/>
              <a:defRPr lang="it-IT" sz="3200" b="1" kern="1200" dirty="0" smtClean="0">
                <a:solidFill>
                  <a:srgbClr val="13294B"/>
                </a:solidFill>
                <a:latin typeface="+mj-lt"/>
                <a:ea typeface="+mj-ea"/>
                <a:cs typeface="+mj-cs"/>
              </a:defRPr>
            </a:lvl1pPr>
          </a:lstStyle>
          <a:p>
            <a:pPr lvl="0"/>
            <a:r>
              <a:rPr lang="it-IT"/>
              <a:t>Fare clic per modificare </a:t>
            </a:r>
          </a:p>
          <a:p>
            <a:pPr lvl="0"/>
            <a:r>
              <a:rPr lang="it-IT"/>
              <a:t>gli stili del testo dello schema</a:t>
            </a:r>
          </a:p>
        </p:txBody>
      </p:sp>
      <p:sp>
        <p:nvSpPr>
          <p:cNvPr id="11" name="Segnaposto testo 9"/>
          <p:cNvSpPr>
            <a:spLocks noGrp="1"/>
          </p:cNvSpPr>
          <p:nvPr>
            <p:ph type="body" sz="quarter" idx="12"/>
          </p:nvPr>
        </p:nvSpPr>
        <p:spPr>
          <a:xfrm>
            <a:off x="383117" y="1604435"/>
            <a:ext cx="11442707" cy="4993216"/>
          </a:xfrm>
          <a:prstGeom prst="rect">
            <a:avLst/>
          </a:prstGeom>
        </p:spPr>
        <p:txBody>
          <a:bodyPr vert="horz" anchor="ctr"/>
          <a:lstStyle>
            <a:lvl1pPr marL="0" indent="0" algn="l" defTabSz="609585" rtl="0" eaLnBrk="1" latinLnBrk="0" hangingPunct="1">
              <a:lnSpc>
                <a:spcPct val="150000"/>
              </a:lnSpc>
              <a:buNone/>
              <a:defRPr lang="it-IT" sz="2400" kern="1200" dirty="0" smtClean="0">
                <a:solidFill>
                  <a:srgbClr val="4C4E4E"/>
                </a:solidFill>
                <a:latin typeface="+mn-lt"/>
                <a:ea typeface="+mn-ea"/>
                <a:cs typeface="+mn-cs"/>
              </a:defRPr>
            </a:lvl1pPr>
            <a:lvl2pPr marL="990575" indent="-380990">
              <a:buFont typeface="Wingdings" panose="05000000000000000000" pitchFamily="2" charset="2"/>
              <a:buChar char="§"/>
              <a:defRPr lang="it-IT" sz="2400" kern="1200" dirty="0" smtClean="0">
                <a:solidFill>
                  <a:srgbClr val="3EB1C8"/>
                </a:solidFill>
                <a:latin typeface="+mn-lt"/>
                <a:ea typeface="+mn-ea"/>
                <a:cs typeface="+mn-cs"/>
              </a:defRPr>
            </a:lvl2pPr>
          </a:lstStyle>
          <a:p>
            <a:pPr lvl="0"/>
            <a:r>
              <a:rPr lang="it-IT"/>
              <a:t>Fare clic per modificare gli stili del testo dello schema</a:t>
            </a:r>
          </a:p>
          <a:p>
            <a:pPr lvl="1"/>
            <a:r>
              <a:rPr lang="it-IT"/>
              <a:t>Secondo livello</a:t>
            </a:r>
          </a:p>
        </p:txBody>
      </p:sp>
      <p:sp>
        <p:nvSpPr>
          <p:cNvPr id="9" name="Rettangolo 3">
            <a:extLst>
              <a:ext uri="{FF2B5EF4-FFF2-40B4-BE49-F238E27FC236}">
                <a16:creationId xmlns:a16="http://schemas.microsoft.com/office/drawing/2014/main" id="{3388A8E3-AFFA-4C60-BF43-4182BAE87019}"/>
              </a:ext>
            </a:extLst>
          </p:cNvPr>
          <p:cNvSpPr/>
          <p:nvPr userDrawn="1"/>
        </p:nvSpPr>
        <p:spPr>
          <a:xfrm flipV="1">
            <a:off x="-155467" y="965541"/>
            <a:ext cx="523773" cy="158408"/>
          </a:xfrm>
          <a:prstGeom prst="rect">
            <a:avLst/>
          </a:prstGeom>
          <a:solidFill>
            <a:srgbClr val="3EB1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spTree>
    <p:extLst>
      <p:ext uri="{BB962C8B-B14F-4D97-AF65-F5344CB8AC3E}">
        <p14:creationId xmlns:p14="http://schemas.microsoft.com/office/powerpoint/2010/main" val="3631402993"/>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416368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40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58906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2/20/2024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86905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2/20/2024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7038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t>2/20/2024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42114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smtClean="0"/>
              <a:t>2/20/2024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34169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01409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smtClean="0"/>
              <a:t>2/20/2024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94310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649" r:id="rId14"/>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991262"/>
      </p:ext>
    </p:extLst>
  </p:cSld>
  <p:clrMap bg1="lt1" tx1="dk1" bg2="lt2" tx2="dk2" accent1="accent1" accent2="accent2" accent3="accent3" accent4="accent4" accent5="accent5" accent6="accent6" hlink="hlink" folHlink="folHlink"/>
  <p:sldLayoutIdLst>
    <p:sldLayoutId id="214749348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6" userDrawn="1">
          <p15:clr>
            <a:srgbClr val="F26B43"/>
          </p15:clr>
        </p15:guide>
        <p15:guide id="2" orient="horz" pos="1011" userDrawn="1">
          <p15:clr>
            <a:srgbClr val="F26B43"/>
          </p15:clr>
        </p15:guide>
        <p15:guide id="3" pos="241" userDrawn="1">
          <p15:clr>
            <a:srgbClr val="F26B43"/>
          </p15:clr>
        </p15:guide>
        <p15:guide id="4" pos="74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ifc.org/en/insights-reports/2012/ifc-performance-standards"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pmtips.net/article/planning-doc-development-plan"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edureform.eu/debate"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link.springer.com/book/10.1007/978-3-030-57426-0"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doi.org/10.1080/14615517.2016.1271539"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https://doi.org/10.1080/14615517.2020.176530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64458" y="667657"/>
            <a:ext cx="9022080" cy="2667082"/>
          </a:xfrm>
        </p:spPr>
        <p:txBody>
          <a:bodyPr>
            <a:normAutofit/>
          </a:bodyPr>
          <a:lstStyle/>
          <a:p>
            <a:r>
              <a:rPr lang="en-GB" sz="4600" dirty="0"/>
              <a:t>Embedding Community Investment in the Environmental &amp; Social Standards of International Financial Institutions</a:t>
            </a:r>
            <a:endParaRPr lang="en-US" sz="4600" dirty="0"/>
          </a:p>
        </p:txBody>
      </p:sp>
      <p:sp>
        <p:nvSpPr>
          <p:cNvPr id="11" name="Text Placeholder 10"/>
          <p:cNvSpPr>
            <a:spLocks noGrp="1"/>
          </p:cNvSpPr>
          <p:nvPr>
            <p:ph type="body" sz="half" idx="13"/>
          </p:nvPr>
        </p:nvSpPr>
        <p:spPr/>
        <p:txBody>
          <a:bodyPr/>
          <a:lstStyle/>
          <a:p>
            <a:r>
              <a:rPr lang="en-US" dirty="0"/>
              <a:t>Dr. Ilya Gulakov</a:t>
            </a:r>
          </a:p>
        </p:txBody>
      </p:sp>
      <p:sp>
        <p:nvSpPr>
          <p:cNvPr id="12" name="Text Placeholder 11"/>
          <p:cNvSpPr>
            <a:spLocks noGrp="1"/>
          </p:cNvSpPr>
          <p:nvPr>
            <p:ph type="body" sz="half" idx="14"/>
          </p:nvPr>
        </p:nvSpPr>
        <p:spPr/>
        <p:txBody>
          <a:bodyPr>
            <a:normAutofit/>
          </a:bodyPr>
          <a:lstStyle/>
          <a:p>
            <a:r>
              <a:rPr lang="en-US" dirty="0"/>
              <a:t>Principal Social Consultant, RINA</a:t>
            </a:r>
          </a:p>
        </p:txBody>
      </p:sp>
      <p:sp>
        <p:nvSpPr>
          <p:cNvPr id="13" name="Text Placeholder 12"/>
          <p:cNvSpPr>
            <a:spLocks noGrp="1"/>
          </p:cNvSpPr>
          <p:nvPr>
            <p:ph type="body" sz="half" idx="15"/>
          </p:nvPr>
        </p:nvSpPr>
        <p:spPr/>
        <p:txBody>
          <a:bodyPr>
            <a:normAutofit lnSpcReduction="10000"/>
          </a:bodyPr>
          <a:lstStyle/>
          <a:p>
            <a:r>
              <a:rPr lang="en-US" dirty="0"/>
              <a:t>The United Kingdom</a:t>
            </a:r>
          </a:p>
        </p:txBody>
      </p:sp>
      <p:sp>
        <p:nvSpPr>
          <p:cNvPr id="14" name="Text Placeholder 13"/>
          <p:cNvSpPr>
            <a:spLocks noGrp="1"/>
          </p:cNvSpPr>
          <p:nvPr>
            <p:ph type="body" sz="half" idx="16"/>
          </p:nvPr>
        </p:nvSpPr>
        <p:spPr>
          <a:xfrm>
            <a:off x="2552303" y="5282440"/>
            <a:ext cx="6470537" cy="785710"/>
          </a:xfrm>
        </p:spPr>
        <p:txBody>
          <a:bodyPr>
            <a:normAutofit/>
          </a:bodyPr>
          <a:lstStyle/>
          <a:p>
            <a:pPr>
              <a:lnSpc>
                <a:spcPct val="100000"/>
              </a:lnSpc>
              <a:spcBef>
                <a:spcPts val="0"/>
              </a:spcBef>
              <a:spcAft>
                <a:spcPts val="0"/>
              </a:spcAft>
            </a:pPr>
            <a:r>
              <a:rPr lang="en-US" dirty="0"/>
              <a:t>ilya.gulakov@rina.org</a:t>
            </a:r>
          </a:p>
          <a:p>
            <a:pPr>
              <a:lnSpc>
                <a:spcPct val="100000"/>
              </a:lnSpc>
              <a:spcBef>
                <a:spcPts val="0"/>
              </a:spcBef>
              <a:spcAft>
                <a:spcPts val="0"/>
              </a:spcAft>
            </a:pPr>
            <a:r>
              <a:rPr lang="en-US" dirty="0"/>
              <a:t>gulakov.ilya@gmail.com</a:t>
            </a:r>
          </a:p>
        </p:txBody>
      </p:sp>
      <p:sp>
        <p:nvSpPr>
          <p:cNvPr id="16" name="Text Placeholder 15"/>
          <p:cNvSpPr>
            <a:spLocks noGrp="1"/>
          </p:cNvSpPr>
          <p:nvPr>
            <p:ph type="body" sz="half" idx="18"/>
          </p:nvPr>
        </p:nvSpPr>
        <p:spPr>
          <a:xfrm>
            <a:off x="2552303" y="5881344"/>
            <a:ext cx="6470537" cy="308999"/>
          </a:xfrm>
        </p:spPr>
        <p:txBody>
          <a:bodyPr>
            <a:normAutofit lnSpcReduction="10000"/>
          </a:bodyPr>
          <a:lstStyle/>
          <a:p>
            <a:r>
              <a:rPr lang="en-US" dirty="0"/>
              <a:t>www.linkedin.com/in/ilya-gulakov/</a:t>
            </a:r>
          </a:p>
        </p:txBody>
      </p:sp>
      <p:pic>
        <p:nvPicPr>
          <p:cNvPr id="3" name="Picture 2" descr="A person smiling for the camera&#10;&#10;Description automatically generated with medium confidence">
            <a:extLst>
              <a:ext uri="{FF2B5EF4-FFF2-40B4-BE49-F238E27FC236}">
                <a16:creationId xmlns:a16="http://schemas.microsoft.com/office/drawing/2014/main" id="{E7894106-4710-8894-DCD4-9DC80A9E9F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6538" y="4227518"/>
            <a:ext cx="2168434" cy="2168434"/>
          </a:xfrm>
          <a:prstGeom prst="rect">
            <a:avLst/>
          </a:prstGeom>
        </p:spPr>
      </p:pic>
    </p:spTree>
    <p:extLst>
      <p:ext uri="{BB962C8B-B14F-4D97-AF65-F5344CB8AC3E}">
        <p14:creationId xmlns:p14="http://schemas.microsoft.com/office/powerpoint/2010/main" val="373590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35" name="Rectangle 22">
            <a:extLst>
              <a:ext uri="{FF2B5EF4-FFF2-40B4-BE49-F238E27FC236}">
                <a16:creationId xmlns:a16="http://schemas.microsoft.com/office/drawing/2014/main" id="{6720D536-430C-4E83-931F-71D0EBAAF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6" name="Rectangle 24">
            <a:extLst>
              <a:ext uri="{FF2B5EF4-FFF2-40B4-BE49-F238E27FC236}">
                <a16:creationId xmlns:a16="http://schemas.microsoft.com/office/drawing/2014/main" id="{29FCD79B-C962-4F96-83EC-55FFB0FA1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37" name="Straight Connector 26">
            <a:extLst>
              <a:ext uri="{FF2B5EF4-FFF2-40B4-BE49-F238E27FC236}">
                <a16:creationId xmlns:a16="http://schemas.microsoft.com/office/drawing/2014/main" id="{70EB3855-9AB3-4744-B89F-03807DCD38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8" name="Rectangle 2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egnaposto testo 4">
            <a:extLst>
              <a:ext uri="{FF2B5EF4-FFF2-40B4-BE49-F238E27FC236}">
                <a16:creationId xmlns:a16="http://schemas.microsoft.com/office/drawing/2014/main" id="{3E9161AD-48FD-7029-E832-0B9845BA0A50}"/>
              </a:ext>
            </a:extLst>
          </p:cNvPr>
          <p:cNvSpPr txBox="1">
            <a:spLocks/>
          </p:cNvSpPr>
          <p:nvPr/>
        </p:nvSpPr>
        <p:spPr>
          <a:xfrm>
            <a:off x="949047" y="643466"/>
            <a:ext cx="2771273" cy="5225627"/>
          </a:xfrm>
          <a:prstGeom prst="rect">
            <a:avLst/>
          </a:prstGeom>
        </p:spPr>
        <p:txBody>
          <a:bodyPr vert="horz" lIns="91440" tIns="45720" rIns="91440" bIns="45720" rtlCol="0" anchor="ctr">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a:solidFill>
                  <a:schemeClr val="tx1">
                    <a:lumMod val="75000"/>
                    <a:lumOff val="25000"/>
                  </a:schemeClr>
                </a:solidFill>
                <a:latin typeface="+mj-lt"/>
                <a:ea typeface="+mj-ea"/>
                <a:cs typeface="+mj-cs"/>
              </a:rPr>
              <a:t>Do Current Practices and Policies Effectively Address Poverty?</a:t>
            </a:r>
          </a:p>
        </p:txBody>
      </p:sp>
      <p:cxnSp>
        <p:nvCxnSpPr>
          <p:cNvPr id="39" name="Straight Connector 3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3" name="Segnaposto testo 5">
            <a:extLst>
              <a:ext uri="{FF2B5EF4-FFF2-40B4-BE49-F238E27FC236}">
                <a16:creationId xmlns:a16="http://schemas.microsoft.com/office/drawing/2014/main" id="{26327F8F-B9AF-8F12-A4D4-96E5B8627E9F}"/>
              </a:ext>
            </a:extLst>
          </p:cNvPr>
          <p:cNvSpPr txBox="1">
            <a:spLocks/>
          </p:cNvSpPr>
          <p:nvPr/>
        </p:nvSpPr>
        <p:spPr>
          <a:xfrm>
            <a:off x="4351019" y="643466"/>
            <a:ext cx="6895973" cy="5225628"/>
          </a:xfrm>
          <a:prstGeom prst="rect">
            <a:avLst/>
          </a:prstGeom>
        </p:spPr>
        <p:txBody>
          <a:bodyPr vert="horz" lIns="0" tIns="45720" rIns="0" bIns="45720" rtlCol="0" anchor="ct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42900" indent="-342900" defTabSz="914400">
              <a:lnSpc>
                <a:spcPct val="90000"/>
              </a:lnSpc>
              <a:spcAft>
                <a:spcPts val="800"/>
              </a:spcAft>
              <a:buClr>
                <a:schemeClr val="accent3"/>
              </a:buClr>
              <a:buFont typeface="Calibri" panose="020F0502020204030204" pitchFamily="34" charset="0"/>
              <a:buChar char="•"/>
            </a:pPr>
            <a:r>
              <a:rPr lang="en-US" sz="2200" dirty="0">
                <a:solidFill>
                  <a:schemeClr val="tx1">
                    <a:lumMod val="75000"/>
                    <a:lumOff val="25000"/>
                  </a:schemeClr>
                </a:solidFill>
              </a:rPr>
              <a:t>Despite the significant achievements made so far, the answer seems to be negative rather than positive</a:t>
            </a:r>
          </a:p>
          <a:p>
            <a:pPr marL="380990" indent="-380990" defTabSz="914400">
              <a:lnSpc>
                <a:spcPct val="90000"/>
              </a:lnSpc>
              <a:spcAft>
                <a:spcPts val="800"/>
              </a:spcAft>
              <a:buClr>
                <a:schemeClr val="accent3"/>
              </a:buClr>
              <a:buFont typeface="Calibri" panose="020F0502020204030204" pitchFamily="34" charset="0"/>
              <a:buChar char="•"/>
            </a:pPr>
            <a:r>
              <a:rPr lang="en-US" sz="2200" dirty="0">
                <a:solidFill>
                  <a:schemeClr val="tx1">
                    <a:lumMod val="75000"/>
                    <a:lumOff val="25000"/>
                  </a:schemeClr>
                </a:solidFill>
              </a:rPr>
              <a:t>‘People don’t eat GDP’, or economic growth does not directly or immediately benefit the poor (J. Wolfensohn)</a:t>
            </a:r>
          </a:p>
          <a:p>
            <a:pPr marL="380990" indent="-380990" defTabSz="914400">
              <a:lnSpc>
                <a:spcPct val="90000"/>
              </a:lnSpc>
              <a:spcAft>
                <a:spcPts val="800"/>
              </a:spcAft>
              <a:buClr>
                <a:schemeClr val="accent3"/>
              </a:buClr>
              <a:buFont typeface="Calibri" panose="020F0502020204030204" pitchFamily="34" charset="0"/>
              <a:buChar char="•"/>
            </a:pPr>
            <a:r>
              <a:rPr lang="en-US" sz="2200" dirty="0">
                <a:solidFill>
                  <a:schemeClr val="tx1">
                    <a:lumMod val="75000"/>
                    <a:lumOff val="25000"/>
                  </a:schemeClr>
                </a:solidFill>
              </a:rPr>
              <a:t>The two major benefits new projects are argued to bring – </a:t>
            </a:r>
            <a:r>
              <a:rPr lang="en-US" sz="2200" b="1" dirty="0">
                <a:solidFill>
                  <a:schemeClr val="tx1">
                    <a:lumMod val="75000"/>
                    <a:lumOff val="25000"/>
                  </a:schemeClr>
                </a:solidFill>
              </a:rPr>
              <a:t>taxes</a:t>
            </a:r>
            <a:r>
              <a:rPr lang="en-US" sz="2200" dirty="0">
                <a:solidFill>
                  <a:schemeClr val="tx1">
                    <a:lumMod val="75000"/>
                    <a:lumOff val="25000"/>
                  </a:schemeClr>
                </a:solidFill>
              </a:rPr>
              <a:t> and </a:t>
            </a:r>
            <a:r>
              <a:rPr lang="en-US" sz="2200" b="1" dirty="0">
                <a:solidFill>
                  <a:schemeClr val="tx1">
                    <a:lumMod val="75000"/>
                    <a:lumOff val="25000"/>
                  </a:schemeClr>
                </a:solidFill>
              </a:rPr>
              <a:t>jobs</a:t>
            </a:r>
            <a:r>
              <a:rPr lang="en-US" sz="2200" dirty="0">
                <a:solidFill>
                  <a:schemeClr val="tx1">
                    <a:lumMod val="75000"/>
                    <a:lumOff val="25000"/>
                  </a:schemeClr>
                </a:solidFill>
              </a:rPr>
              <a:t> – are not always experienced by local people</a:t>
            </a:r>
          </a:p>
          <a:p>
            <a:pPr marL="380990" indent="-380990" defTabSz="914400">
              <a:lnSpc>
                <a:spcPct val="90000"/>
              </a:lnSpc>
              <a:spcAft>
                <a:spcPts val="800"/>
              </a:spcAft>
              <a:buClr>
                <a:schemeClr val="accent3"/>
              </a:buClr>
              <a:buFont typeface="Calibri" panose="020F0502020204030204" pitchFamily="34" charset="0"/>
              <a:buChar char="•"/>
            </a:pPr>
            <a:r>
              <a:rPr lang="en-US" sz="2200" dirty="0">
                <a:solidFill>
                  <a:schemeClr val="tx1">
                    <a:lumMod val="75000"/>
                    <a:lumOff val="25000"/>
                  </a:schemeClr>
                </a:solidFill>
              </a:rPr>
              <a:t>The current E&amp;S policies are </a:t>
            </a:r>
            <a:r>
              <a:rPr lang="en-US" sz="2200" b="1" dirty="0">
                <a:solidFill>
                  <a:schemeClr val="tx1">
                    <a:lumMod val="75000"/>
                    <a:lumOff val="25000"/>
                  </a:schemeClr>
                </a:solidFill>
              </a:rPr>
              <a:t>focused on </a:t>
            </a:r>
            <a:r>
              <a:rPr lang="en-US" sz="2200" dirty="0">
                <a:solidFill>
                  <a:schemeClr val="tx1">
                    <a:lumMod val="75000"/>
                    <a:lumOff val="25000"/>
                  </a:schemeClr>
                </a:solidFill>
              </a:rPr>
              <a:t>assessment and management of </a:t>
            </a:r>
            <a:r>
              <a:rPr lang="en-US" sz="2200" b="1" dirty="0">
                <a:solidFill>
                  <a:schemeClr val="tx1">
                    <a:lumMod val="75000"/>
                    <a:lumOff val="25000"/>
                  </a:schemeClr>
                </a:solidFill>
              </a:rPr>
              <a:t>adverse impacts</a:t>
            </a:r>
            <a:r>
              <a:rPr lang="en-US" sz="2200" dirty="0">
                <a:solidFill>
                  <a:schemeClr val="tx1">
                    <a:lumMod val="75000"/>
                    <a:lumOff val="25000"/>
                  </a:schemeClr>
                </a:solidFill>
              </a:rPr>
              <a:t>. This is </a:t>
            </a:r>
            <a:r>
              <a:rPr lang="en-US" sz="2200" b="1" dirty="0">
                <a:solidFill>
                  <a:schemeClr val="tx1">
                    <a:lumMod val="75000"/>
                    <a:lumOff val="25000"/>
                  </a:schemeClr>
                </a:solidFill>
              </a:rPr>
              <a:t>essential</a:t>
            </a:r>
            <a:r>
              <a:rPr lang="en-US" sz="2200" dirty="0">
                <a:solidFill>
                  <a:schemeClr val="tx1">
                    <a:lumMod val="75000"/>
                    <a:lumOff val="25000"/>
                  </a:schemeClr>
                </a:solidFill>
              </a:rPr>
              <a:t>. However, this </a:t>
            </a:r>
            <a:r>
              <a:rPr lang="en-US" sz="2200" b="1" dirty="0">
                <a:solidFill>
                  <a:schemeClr val="tx1">
                    <a:lumMod val="75000"/>
                    <a:lumOff val="25000"/>
                  </a:schemeClr>
                </a:solidFill>
              </a:rPr>
              <a:t>does not address multiple aspects of poverty</a:t>
            </a:r>
            <a:r>
              <a:rPr lang="en-US" sz="2200" dirty="0">
                <a:solidFill>
                  <a:schemeClr val="tx1">
                    <a:lumMod val="75000"/>
                    <a:lumOff val="25000"/>
                  </a:schemeClr>
                </a:solidFill>
              </a:rPr>
              <a:t>. </a:t>
            </a:r>
          </a:p>
          <a:p>
            <a:pPr marL="380990" indent="-380990" defTabSz="914400">
              <a:lnSpc>
                <a:spcPct val="90000"/>
              </a:lnSpc>
              <a:spcAft>
                <a:spcPts val="800"/>
              </a:spcAft>
              <a:buClr>
                <a:schemeClr val="accent3"/>
              </a:buClr>
              <a:buFont typeface="Calibri" panose="020F0502020204030204" pitchFamily="34" charset="0"/>
              <a:buChar char="•"/>
            </a:pPr>
            <a:r>
              <a:rPr lang="en-US" sz="2200" i="1" dirty="0">
                <a:solidFill>
                  <a:schemeClr val="tx1">
                    <a:lumMod val="75000"/>
                    <a:lumOff val="25000"/>
                  </a:schemeClr>
                </a:solidFill>
              </a:rPr>
              <a:t>‘What is in it for us?’ </a:t>
            </a:r>
            <a:r>
              <a:rPr lang="en-US" sz="2200" dirty="0">
                <a:solidFill>
                  <a:schemeClr val="tx1">
                    <a:lumMod val="75000"/>
                    <a:lumOff val="25000"/>
                  </a:schemeClr>
                </a:solidFill>
              </a:rPr>
              <a:t>– a question affected communities always ask</a:t>
            </a:r>
          </a:p>
        </p:txBody>
      </p:sp>
      <p:sp>
        <p:nvSpPr>
          <p:cNvPr id="40" name="Rectangle 32">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16762173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DF7C36B-2A95-4DB1-A402-5367DFD51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6" name="Rectangle 25">
            <a:extLst>
              <a:ext uri="{FF2B5EF4-FFF2-40B4-BE49-F238E27FC236}">
                <a16:creationId xmlns:a16="http://schemas.microsoft.com/office/drawing/2014/main" id="{9FCA75FA-F681-4B5D-93C7-49F3DDA1D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28" name="Straight Connector 27">
            <a:extLst>
              <a:ext uri="{FF2B5EF4-FFF2-40B4-BE49-F238E27FC236}">
                <a16:creationId xmlns:a16="http://schemas.microsoft.com/office/drawing/2014/main" id="{834E074C-27C4-4E38-B099-012123B754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AFA08FE-6752-3BBB-4593-8334C4308CFE}"/>
              </a:ext>
            </a:extLst>
          </p:cNvPr>
          <p:cNvPicPr>
            <a:picLocks noChangeAspect="1"/>
          </p:cNvPicPr>
          <p:nvPr/>
        </p:nvPicPr>
        <p:blipFill rotWithShape="1">
          <a:blip r:embed="rId3">
            <a:alphaModFix amt="35000"/>
          </a:blip>
          <a:srcRect/>
          <a:stretch/>
        </p:blipFill>
        <p:spPr>
          <a:xfrm>
            <a:off x="20" y="10"/>
            <a:ext cx="12191980" cy="6857990"/>
          </a:xfrm>
          <a:prstGeom prst="rect">
            <a:avLst/>
          </a:prstGeom>
        </p:spPr>
      </p:pic>
      <p:cxnSp>
        <p:nvCxnSpPr>
          <p:cNvPr id="30" name="Straight Connector 29">
            <a:extLst>
              <a:ext uri="{FF2B5EF4-FFF2-40B4-BE49-F238E27FC236}">
                <a16:creationId xmlns:a16="http://schemas.microsoft.com/office/drawing/2014/main" id="{83477320-2176-43A7-964D-F98AFECB20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Segnaposto testo 4">
            <a:extLst>
              <a:ext uri="{FF2B5EF4-FFF2-40B4-BE49-F238E27FC236}">
                <a16:creationId xmlns:a16="http://schemas.microsoft.com/office/drawing/2014/main" id="{824A98A8-6CB4-8183-B2F2-120F7A20A40E}"/>
              </a:ext>
            </a:extLst>
          </p:cNvPr>
          <p:cNvSpPr txBox="1">
            <a:spLocks/>
          </p:cNvSpPr>
          <p:nvPr/>
        </p:nvSpPr>
        <p:spPr>
          <a:xfrm>
            <a:off x="1097280" y="286603"/>
            <a:ext cx="10058400" cy="1450757"/>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700" b="1" spc="-50" dirty="0">
                <a:latin typeface="+mj-lt"/>
                <a:ea typeface="+mj-ea"/>
                <a:cs typeface="+mj-cs"/>
              </a:rPr>
              <a:t>Don’t current standards and practices </a:t>
            </a:r>
            <a:r>
              <a:rPr lang="en-US" sz="3700" b="1" spc="-50">
                <a:latin typeface="+mj-lt"/>
                <a:ea typeface="+mj-ea"/>
                <a:cs typeface="+mj-cs"/>
              </a:rPr>
              <a:t>consider creating </a:t>
            </a:r>
            <a:r>
              <a:rPr lang="en-US" sz="3700" b="1" spc="-50" dirty="0">
                <a:latin typeface="+mj-lt"/>
                <a:ea typeface="+mj-ea"/>
                <a:cs typeface="+mj-cs"/>
              </a:rPr>
              <a:t>benefits for communities?</a:t>
            </a:r>
          </a:p>
        </p:txBody>
      </p:sp>
      <p:sp>
        <p:nvSpPr>
          <p:cNvPr id="3" name="Segnaposto testo 5">
            <a:extLst>
              <a:ext uri="{FF2B5EF4-FFF2-40B4-BE49-F238E27FC236}">
                <a16:creationId xmlns:a16="http://schemas.microsoft.com/office/drawing/2014/main" id="{D61A017A-8AD0-43FB-3132-0ECEA335E1B0}"/>
              </a:ext>
            </a:extLst>
          </p:cNvPr>
          <p:cNvSpPr txBox="1">
            <a:spLocks/>
          </p:cNvSpPr>
          <p:nvPr/>
        </p:nvSpPr>
        <p:spPr>
          <a:xfrm>
            <a:off x="1097280" y="2023914"/>
            <a:ext cx="10650220" cy="4376881"/>
          </a:xfrm>
          <a:prstGeom prst="rect">
            <a:avLst/>
          </a:prstGeom>
        </p:spPr>
        <p:txBody>
          <a:bodyPr vert="horz" lIns="0" tIns="45720" rIns="0" bIns="45720" rtlCol="0">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990" indent="-380990" defTabSz="914400">
              <a:lnSpc>
                <a:spcPct val="90000"/>
              </a:lnSpc>
              <a:spcAft>
                <a:spcPts val="800"/>
              </a:spcAft>
              <a:buClr>
                <a:schemeClr val="accent1"/>
              </a:buClr>
              <a:buFont typeface="Calibri" panose="020F0502020204030204" pitchFamily="34" charset="0"/>
              <a:buChar char="•"/>
            </a:pPr>
            <a:r>
              <a:rPr lang="en-US" sz="2600" dirty="0"/>
              <a:t>Most IFIs speak about creating benefits to communities</a:t>
            </a:r>
          </a:p>
          <a:p>
            <a:pPr marL="380990" indent="-380990" defTabSz="914400">
              <a:lnSpc>
                <a:spcPct val="90000"/>
              </a:lnSpc>
              <a:spcAft>
                <a:spcPts val="800"/>
              </a:spcAft>
              <a:buClr>
                <a:schemeClr val="accent1"/>
              </a:buClr>
              <a:buFont typeface="Calibri" panose="020F0502020204030204" pitchFamily="34" charset="0"/>
              <a:buChar char="•"/>
            </a:pPr>
            <a:r>
              <a:rPr lang="en-US" sz="2600" dirty="0"/>
              <a:t>The discussion about the necessity of creating benefits to people has been going on for decades </a:t>
            </a:r>
          </a:p>
          <a:p>
            <a:pPr marL="380990" indent="-380990" defTabSz="914400">
              <a:lnSpc>
                <a:spcPct val="90000"/>
              </a:lnSpc>
              <a:spcAft>
                <a:spcPts val="800"/>
              </a:spcAft>
              <a:buClr>
                <a:schemeClr val="accent1"/>
              </a:buClr>
              <a:buFont typeface="Calibri" panose="020F0502020204030204" pitchFamily="34" charset="0"/>
              <a:buChar char="•"/>
            </a:pPr>
            <a:r>
              <a:rPr lang="en-US" sz="2600" dirty="0"/>
              <a:t>Covers such concepts as ‘benefit sharing’, ‘community empowerment’, ‘creating shared value’, ‘obtaining social license to operate’, ‘overcoming the ‘not in my backyard (NIMBY)’ syndrome’, etc.</a:t>
            </a:r>
          </a:p>
          <a:p>
            <a:pPr marL="380990" indent="-380990" defTabSz="914400">
              <a:lnSpc>
                <a:spcPct val="90000"/>
              </a:lnSpc>
              <a:spcAft>
                <a:spcPts val="800"/>
              </a:spcAft>
              <a:buClr>
                <a:schemeClr val="accent1"/>
              </a:buClr>
              <a:buFont typeface="Calibri" panose="020F0502020204030204" pitchFamily="34" charset="0"/>
              <a:buChar char="•"/>
            </a:pPr>
            <a:r>
              <a:rPr lang="en-US" sz="2600" dirty="0"/>
              <a:t>Are mentioned in international standards &amp; guidelines</a:t>
            </a:r>
          </a:p>
          <a:p>
            <a:pPr marL="380990" indent="-380990" defTabSz="914400">
              <a:lnSpc>
                <a:spcPct val="90000"/>
              </a:lnSpc>
              <a:spcAft>
                <a:spcPts val="800"/>
              </a:spcAft>
              <a:buClr>
                <a:schemeClr val="accent1"/>
              </a:buClr>
              <a:buFont typeface="Calibri" panose="020F0502020204030204" pitchFamily="34" charset="0"/>
              <a:buChar char="•"/>
            </a:pPr>
            <a:r>
              <a:rPr lang="en-GB" sz="2600" dirty="0"/>
              <a:t>However, robust ways of putting these concepts into practice have not been fully established, making these terms hollow rather than practical for many projects</a:t>
            </a:r>
          </a:p>
        </p:txBody>
      </p:sp>
      <p:sp>
        <p:nvSpPr>
          <p:cNvPr id="32" name="Rectangle 31">
            <a:extLst>
              <a:ext uri="{FF2B5EF4-FFF2-40B4-BE49-F238E27FC236}">
                <a16:creationId xmlns:a16="http://schemas.microsoft.com/office/drawing/2014/main" id="{F0023454-C8F8-4D6E-8537-CCFD0CA394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4" name="Rectangle 33">
            <a:extLst>
              <a:ext uri="{FF2B5EF4-FFF2-40B4-BE49-F238E27FC236}">
                <a16:creationId xmlns:a16="http://schemas.microsoft.com/office/drawing/2014/main" id="{7E074050-0E37-4F72-95BE-2439FAD04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9189487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5">
            <a:extLst>
              <a:ext uri="{FF2B5EF4-FFF2-40B4-BE49-F238E27FC236}">
                <a16:creationId xmlns:a16="http://schemas.microsoft.com/office/drawing/2014/main" id="{2F392CE3-038E-0233-8511-03C525B56240}"/>
              </a:ext>
            </a:extLst>
          </p:cNvPr>
          <p:cNvSpPr txBox="1">
            <a:spLocks/>
          </p:cNvSpPr>
          <p:nvPr/>
        </p:nvSpPr>
        <p:spPr>
          <a:xfrm>
            <a:off x="461554" y="1550410"/>
            <a:ext cx="8060146" cy="4665333"/>
          </a:xfrm>
          <a:prstGeom prst="rect">
            <a:avLst/>
          </a:prstGeom>
        </p:spPr>
        <p:txBody>
          <a:bodyPr vert="horz" lIns="121920" tIns="60960" rIns="121920" bIns="60960"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990" indent="-380990">
              <a:spcAft>
                <a:spcPts val="800"/>
              </a:spcAft>
              <a:buClr>
                <a:srgbClr val="C00000"/>
              </a:buClr>
              <a:buFont typeface="Arial" panose="020B0604020202020204" pitchFamily="34" charset="0"/>
              <a:buChar char="•"/>
            </a:pPr>
            <a:r>
              <a:rPr lang="en-US" b="1" dirty="0">
                <a:solidFill>
                  <a:srgbClr val="404040"/>
                </a:solidFill>
                <a:cs typeface="Arial"/>
              </a:rPr>
              <a:t>PS 1 </a:t>
            </a:r>
            <a:r>
              <a:rPr lang="en-GB" b="1" dirty="0">
                <a:solidFill>
                  <a:srgbClr val="404040"/>
                </a:solidFill>
                <a:cs typeface="Arial"/>
              </a:rPr>
              <a:t>Assessment and Management of Environmental and Social Risks and Impacts</a:t>
            </a:r>
            <a:r>
              <a:rPr lang="en-GB" dirty="0">
                <a:solidFill>
                  <a:srgbClr val="404040"/>
                </a:solidFill>
                <a:cs typeface="Arial"/>
              </a:rPr>
              <a:t>: </a:t>
            </a:r>
            <a:r>
              <a:rPr lang="en-US" dirty="0">
                <a:solidFill>
                  <a:srgbClr val="404040"/>
                </a:solidFill>
                <a:cs typeface="Arial"/>
              </a:rPr>
              <a:t>mentions creating benefits and opportunities</a:t>
            </a:r>
          </a:p>
          <a:p>
            <a:pPr marL="380990" indent="-380990">
              <a:spcAft>
                <a:spcPts val="800"/>
              </a:spcAft>
              <a:buClr>
                <a:srgbClr val="C00000"/>
              </a:buClr>
              <a:buFont typeface="Arial" panose="020B0604020202020204" pitchFamily="34" charset="0"/>
              <a:buChar char="•"/>
            </a:pPr>
            <a:r>
              <a:rPr lang="en-US" b="1" dirty="0">
                <a:solidFill>
                  <a:srgbClr val="404040"/>
                </a:solidFill>
                <a:cs typeface="Arial"/>
              </a:rPr>
              <a:t>PS 5 </a:t>
            </a:r>
            <a:r>
              <a:rPr lang="en-GB" b="1" dirty="0">
                <a:solidFill>
                  <a:srgbClr val="404040"/>
                </a:solidFill>
                <a:cs typeface="Arial"/>
              </a:rPr>
              <a:t>Land Acquisition and Involuntary Resettlement</a:t>
            </a:r>
            <a:r>
              <a:rPr lang="en-GB" dirty="0">
                <a:solidFill>
                  <a:srgbClr val="404040"/>
                </a:solidFill>
                <a:cs typeface="Arial"/>
              </a:rPr>
              <a:t>: </a:t>
            </a:r>
            <a:r>
              <a:rPr lang="en-US" dirty="0">
                <a:solidFill>
                  <a:srgbClr val="404040"/>
                </a:solidFill>
                <a:cs typeface="Arial"/>
              </a:rPr>
              <a:t>aims at improvement of livelihoods and standards of living / living conditions of displaced persons</a:t>
            </a:r>
          </a:p>
          <a:p>
            <a:pPr marL="380990" indent="-380990">
              <a:spcAft>
                <a:spcPts val="800"/>
              </a:spcAft>
              <a:buClr>
                <a:srgbClr val="C00000"/>
              </a:buClr>
              <a:buFont typeface="Arial" panose="020B0604020202020204" pitchFamily="34" charset="0"/>
              <a:buChar char="•"/>
            </a:pPr>
            <a:r>
              <a:rPr lang="en-GB" b="1" dirty="0">
                <a:solidFill>
                  <a:srgbClr val="404040"/>
                </a:solidFill>
                <a:cs typeface="Arial"/>
              </a:rPr>
              <a:t>PS 7 Indigenous Peoples</a:t>
            </a:r>
            <a:r>
              <a:rPr lang="en-GB" dirty="0">
                <a:solidFill>
                  <a:srgbClr val="404040"/>
                </a:solidFill>
                <a:cs typeface="Arial"/>
              </a:rPr>
              <a:t>:  speaks about creating opportunities for Indigenous Peoples to participate in, and benefit from project-related activities that may help them fulfil their aspiration for economic and social development</a:t>
            </a:r>
            <a:endParaRPr lang="en-US" dirty="0">
              <a:solidFill>
                <a:srgbClr val="404040"/>
              </a:solidFill>
              <a:cs typeface="Arial"/>
            </a:endParaRPr>
          </a:p>
        </p:txBody>
      </p:sp>
      <p:sp>
        <p:nvSpPr>
          <p:cNvPr id="6" name="Segnaposto testo 4">
            <a:extLst>
              <a:ext uri="{FF2B5EF4-FFF2-40B4-BE49-F238E27FC236}">
                <a16:creationId xmlns:a16="http://schemas.microsoft.com/office/drawing/2014/main" id="{32D84B55-4133-0236-5C23-C9BF2826E575}"/>
              </a:ext>
            </a:extLst>
          </p:cNvPr>
          <p:cNvSpPr txBox="1">
            <a:spLocks/>
          </p:cNvSpPr>
          <p:nvPr/>
        </p:nvSpPr>
        <p:spPr>
          <a:xfrm>
            <a:off x="414750" y="0"/>
            <a:ext cx="7900022" cy="1450757"/>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4400" spc="-50" dirty="0">
                <a:solidFill>
                  <a:schemeClr val="tx1">
                    <a:lumMod val="75000"/>
                    <a:lumOff val="25000"/>
                  </a:schemeClr>
                </a:solidFill>
                <a:latin typeface="+mj-lt"/>
                <a:ea typeface="+mj-ea"/>
                <a:cs typeface="+mj-cs"/>
              </a:rPr>
              <a:t>IFC Performance Standards</a:t>
            </a:r>
          </a:p>
        </p:txBody>
      </p:sp>
      <p:cxnSp>
        <p:nvCxnSpPr>
          <p:cNvPr id="8" name="Straight Connector 7">
            <a:extLst>
              <a:ext uri="{FF2B5EF4-FFF2-40B4-BE49-F238E27FC236}">
                <a16:creationId xmlns:a16="http://schemas.microsoft.com/office/drawing/2014/main" id="{E3742E31-0E9A-E29C-06A6-6F0C41D6B40E}"/>
              </a:ext>
            </a:extLst>
          </p:cNvPr>
          <p:cNvCxnSpPr/>
          <p:nvPr/>
        </p:nvCxnSpPr>
        <p:spPr>
          <a:xfrm>
            <a:off x="537328" y="1407512"/>
            <a:ext cx="3346515" cy="0"/>
          </a:xfrm>
          <a:prstGeom prst="line">
            <a:avLst/>
          </a:prstGeom>
        </p:spPr>
        <p:style>
          <a:lnRef idx="1">
            <a:schemeClr val="accent5"/>
          </a:lnRef>
          <a:fillRef idx="0">
            <a:schemeClr val="accent5"/>
          </a:fillRef>
          <a:effectRef idx="0">
            <a:schemeClr val="accent5"/>
          </a:effectRef>
          <a:fontRef idx="minor">
            <a:schemeClr val="tx1"/>
          </a:fontRef>
        </p:style>
      </p:cxnSp>
      <p:pic>
        <p:nvPicPr>
          <p:cNvPr id="11" name="Picture 10">
            <a:extLst>
              <a:ext uri="{FF2B5EF4-FFF2-40B4-BE49-F238E27FC236}">
                <a16:creationId xmlns:a16="http://schemas.microsoft.com/office/drawing/2014/main" id="{32E729A0-9AA6-B87D-2209-8C6772DB6BF0}"/>
              </a:ext>
            </a:extLst>
          </p:cNvPr>
          <p:cNvPicPr>
            <a:picLocks noChangeAspect="1"/>
          </p:cNvPicPr>
          <p:nvPr/>
        </p:nvPicPr>
        <p:blipFill rotWithShape="1">
          <a:blip r:embed="rId2"/>
          <a:srcRect l="34857" t="6349" r="35787" b="54540"/>
          <a:stretch/>
        </p:blipFill>
        <p:spPr>
          <a:xfrm>
            <a:off x="9101999" y="1816100"/>
            <a:ext cx="2628447" cy="3939472"/>
          </a:xfrm>
          <a:prstGeom prst="rect">
            <a:avLst/>
          </a:prstGeom>
          <a:ln>
            <a:solidFill>
              <a:schemeClr val="accent1"/>
            </a:solidFill>
          </a:ln>
        </p:spPr>
      </p:pic>
    </p:spTree>
    <p:extLst>
      <p:ext uri="{BB962C8B-B14F-4D97-AF65-F5344CB8AC3E}">
        <p14:creationId xmlns:p14="http://schemas.microsoft.com/office/powerpoint/2010/main" val="412311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5">
            <a:extLst>
              <a:ext uri="{FF2B5EF4-FFF2-40B4-BE49-F238E27FC236}">
                <a16:creationId xmlns:a16="http://schemas.microsoft.com/office/drawing/2014/main" id="{2F392CE3-038E-0233-8511-03C525B56240}"/>
              </a:ext>
            </a:extLst>
          </p:cNvPr>
          <p:cNvSpPr txBox="1">
            <a:spLocks/>
          </p:cNvSpPr>
          <p:nvPr/>
        </p:nvSpPr>
        <p:spPr>
          <a:xfrm>
            <a:off x="461554" y="1550410"/>
            <a:ext cx="8479246" cy="4665333"/>
          </a:xfrm>
          <a:prstGeom prst="rect">
            <a:avLst/>
          </a:prstGeom>
        </p:spPr>
        <p:txBody>
          <a:bodyPr vert="horz" lIns="121920" tIns="60960" rIns="121920" bIns="60960"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990" indent="-380990">
              <a:spcAft>
                <a:spcPts val="800"/>
              </a:spcAft>
              <a:buClr>
                <a:srgbClr val="C00000"/>
              </a:buClr>
              <a:buFont typeface="Arial" panose="020B0604020202020204" pitchFamily="34" charset="0"/>
              <a:buChar char="•"/>
            </a:pPr>
            <a:r>
              <a:rPr lang="en-US" b="1" dirty="0">
                <a:solidFill>
                  <a:srgbClr val="404040"/>
                </a:solidFill>
                <a:cs typeface="Arial"/>
              </a:rPr>
              <a:t>PS 1 </a:t>
            </a:r>
            <a:r>
              <a:rPr lang="en-US" dirty="0">
                <a:solidFill>
                  <a:srgbClr val="404040"/>
                </a:solidFill>
                <a:cs typeface="Arial"/>
              </a:rPr>
              <a:t>declares creating benefits and opportunities rather than requires to implement it or gives any guidance on how to do it</a:t>
            </a:r>
          </a:p>
          <a:p>
            <a:pPr marL="380990" indent="-380990">
              <a:spcAft>
                <a:spcPts val="800"/>
              </a:spcAft>
              <a:buClr>
                <a:srgbClr val="C00000"/>
              </a:buClr>
              <a:buFont typeface="Arial" panose="020B0604020202020204" pitchFamily="34" charset="0"/>
              <a:buChar char="•"/>
            </a:pPr>
            <a:r>
              <a:rPr lang="en-US" b="1" dirty="0">
                <a:solidFill>
                  <a:srgbClr val="404040"/>
                </a:solidFill>
                <a:cs typeface="Arial"/>
              </a:rPr>
              <a:t>PS 5 and PS 7</a:t>
            </a:r>
          </a:p>
          <a:p>
            <a:pPr marL="723900" indent="-342900">
              <a:spcAft>
                <a:spcPts val="800"/>
              </a:spcAft>
              <a:buClr>
                <a:srgbClr val="C00000"/>
              </a:buClr>
              <a:buFont typeface="Calibri" panose="020F0502020204030204" pitchFamily="34" charset="0"/>
              <a:buChar char="-"/>
            </a:pPr>
            <a:r>
              <a:rPr lang="en-US" dirty="0">
                <a:solidFill>
                  <a:srgbClr val="404040"/>
                </a:solidFill>
                <a:cs typeface="Arial"/>
              </a:rPr>
              <a:t>apply only when special impacts are triggered</a:t>
            </a:r>
          </a:p>
          <a:p>
            <a:pPr marL="723900" indent="-342900">
              <a:spcAft>
                <a:spcPts val="800"/>
              </a:spcAft>
              <a:buClr>
                <a:srgbClr val="C00000"/>
              </a:buClr>
              <a:buFont typeface="Calibri" panose="020F0502020204030204" pitchFamily="34" charset="0"/>
              <a:buChar char="-"/>
            </a:pPr>
            <a:r>
              <a:rPr lang="en-US" dirty="0">
                <a:solidFill>
                  <a:srgbClr val="404040"/>
                </a:solidFill>
                <a:cs typeface="Arial"/>
              </a:rPr>
              <a:t>allow for improving livelihoods primarily in the context of adverse impacts on these livelihoods</a:t>
            </a:r>
          </a:p>
          <a:p>
            <a:pPr marL="723900" indent="-342900">
              <a:spcAft>
                <a:spcPts val="800"/>
              </a:spcAft>
              <a:buClr>
                <a:srgbClr val="C00000"/>
              </a:buClr>
              <a:buFont typeface="Calibri" panose="020F0502020204030204" pitchFamily="34" charset="0"/>
              <a:buChar char="-"/>
            </a:pPr>
            <a:endParaRPr lang="en-US" sz="1800" dirty="0">
              <a:solidFill>
                <a:srgbClr val="404040"/>
              </a:solidFill>
              <a:cs typeface="Arial"/>
            </a:endParaRPr>
          </a:p>
          <a:p>
            <a:pPr marL="444500" indent="-342900">
              <a:spcAft>
                <a:spcPts val="800"/>
              </a:spcAft>
              <a:buClr>
                <a:srgbClr val="C00000"/>
              </a:buClr>
              <a:buFont typeface="Arial" panose="020B0604020202020204" pitchFamily="34" charset="0"/>
              <a:buChar char="•"/>
            </a:pPr>
            <a:r>
              <a:rPr lang="en-US" dirty="0">
                <a:solidFill>
                  <a:srgbClr val="404040"/>
                </a:solidFill>
                <a:cs typeface="Arial"/>
              </a:rPr>
              <a:t>Creating benefits for people affected by all other types of impacts (traffic, workers influx, etc.) is not discussed</a:t>
            </a:r>
          </a:p>
        </p:txBody>
      </p:sp>
      <p:sp>
        <p:nvSpPr>
          <p:cNvPr id="6" name="Segnaposto testo 4">
            <a:extLst>
              <a:ext uri="{FF2B5EF4-FFF2-40B4-BE49-F238E27FC236}">
                <a16:creationId xmlns:a16="http://schemas.microsoft.com/office/drawing/2014/main" id="{32D84B55-4133-0236-5C23-C9BF2826E575}"/>
              </a:ext>
            </a:extLst>
          </p:cNvPr>
          <p:cNvSpPr txBox="1">
            <a:spLocks/>
          </p:cNvSpPr>
          <p:nvPr/>
        </p:nvSpPr>
        <p:spPr>
          <a:xfrm>
            <a:off x="414750" y="0"/>
            <a:ext cx="7900022" cy="1450757"/>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4400" spc="-50" dirty="0">
                <a:solidFill>
                  <a:schemeClr val="tx1">
                    <a:lumMod val="75000"/>
                    <a:lumOff val="25000"/>
                  </a:schemeClr>
                </a:solidFill>
                <a:latin typeface="+mj-lt"/>
                <a:ea typeface="+mj-ea"/>
                <a:cs typeface="+mj-cs"/>
              </a:rPr>
              <a:t>IFC Performance Standards</a:t>
            </a:r>
          </a:p>
        </p:txBody>
      </p:sp>
      <p:cxnSp>
        <p:nvCxnSpPr>
          <p:cNvPr id="8" name="Straight Connector 7">
            <a:extLst>
              <a:ext uri="{FF2B5EF4-FFF2-40B4-BE49-F238E27FC236}">
                <a16:creationId xmlns:a16="http://schemas.microsoft.com/office/drawing/2014/main" id="{E3742E31-0E9A-E29C-06A6-6F0C41D6B40E}"/>
              </a:ext>
            </a:extLst>
          </p:cNvPr>
          <p:cNvCxnSpPr/>
          <p:nvPr/>
        </p:nvCxnSpPr>
        <p:spPr>
          <a:xfrm>
            <a:off x="537328" y="1407512"/>
            <a:ext cx="3346515" cy="0"/>
          </a:xfrm>
          <a:prstGeom prst="line">
            <a:avLst/>
          </a:prstGeom>
        </p:spPr>
        <p:style>
          <a:lnRef idx="1">
            <a:schemeClr val="accent5"/>
          </a:lnRef>
          <a:fillRef idx="0">
            <a:schemeClr val="accent5"/>
          </a:fillRef>
          <a:effectRef idx="0">
            <a:schemeClr val="accent5"/>
          </a:effectRef>
          <a:fontRef idx="minor">
            <a:schemeClr val="tx1"/>
          </a:fontRef>
        </p:style>
      </p:cxnSp>
      <p:pic>
        <p:nvPicPr>
          <p:cNvPr id="11" name="Picture 10">
            <a:extLst>
              <a:ext uri="{FF2B5EF4-FFF2-40B4-BE49-F238E27FC236}">
                <a16:creationId xmlns:a16="http://schemas.microsoft.com/office/drawing/2014/main" id="{32E729A0-9AA6-B87D-2209-8C6772DB6BF0}"/>
              </a:ext>
            </a:extLst>
          </p:cNvPr>
          <p:cNvPicPr>
            <a:picLocks noChangeAspect="1"/>
          </p:cNvPicPr>
          <p:nvPr/>
        </p:nvPicPr>
        <p:blipFill rotWithShape="1">
          <a:blip r:embed="rId3"/>
          <a:srcRect l="34857" t="6349" r="35787" b="54540"/>
          <a:stretch/>
        </p:blipFill>
        <p:spPr>
          <a:xfrm>
            <a:off x="9101999" y="1816100"/>
            <a:ext cx="2628447" cy="3939472"/>
          </a:xfrm>
          <a:prstGeom prst="rect">
            <a:avLst/>
          </a:prstGeom>
          <a:ln>
            <a:solidFill>
              <a:schemeClr val="accent1"/>
            </a:solidFill>
          </a:ln>
        </p:spPr>
      </p:pic>
    </p:spTree>
    <p:extLst>
      <p:ext uri="{BB962C8B-B14F-4D97-AF65-F5344CB8AC3E}">
        <p14:creationId xmlns:p14="http://schemas.microsoft.com/office/powerpoint/2010/main" val="476347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4">
            <a:extLst>
              <a:ext uri="{FF2B5EF4-FFF2-40B4-BE49-F238E27FC236}">
                <a16:creationId xmlns:a16="http://schemas.microsoft.com/office/drawing/2014/main" id="{824A98A8-6CB4-8183-B2F2-120F7A20A40E}"/>
              </a:ext>
            </a:extLst>
          </p:cNvPr>
          <p:cNvSpPr txBox="1">
            <a:spLocks/>
          </p:cNvSpPr>
          <p:nvPr/>
        </p:nvSpPr>
        <p:spPr>
          <a:xfrm>
            <a:off x="949047" y="643466"/>
            <a:ext cx="3254653" cy="5225627"/>
          </a:xfrm>
          <a:prstGeom prst="rect">
            <a:avLst/>
          </a:prstGeom>
        </p:spPr>
        <p:txBody>
          <a:bodyPr vert="horz" lIns="91440" tIns="45720" rIns="91440" bIns="45720" rtlCol="0" anchor="ctr">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b="1" spc="-50" dirty="0">
                <a:solidFill>
                  <a:schemeClr val="tx1">
                    <a:lumMod val="75000"/>
                    <a:lumOff val="25000"/>
                  </a:schemeClr>
                </a:solidFill>
                <a:latin typeface="+mj-lt"/>
                <a:ea typeface="+mj-ea"/>
                <a:cs typeface="+mj-cs"/>
              </a:rPr>
              <a:t>Benefit sharing, community empowerment, etc.</a:t>
            </a:r>
          </a:p>
        </p:txBody>
      </p:sp>
      <p:sp>
        <p:nvSpPr>
          <p:cNvPr id="3" name="Segnaposto testo 5">
            <a:extLst>
              <a:ext uri="{FF2B5EF4-FFF2-40B4-BE49-F238E27FC236}">
                <a16:creationId xmlns:a16="http://schemas.microsoft.com/office/drawing/2014/main" id="{D61A017A-8AD0-43FB-3132-0ECEA335E1B0}"/>
              </a:ext>
            </a:extLst>
          </p:cNvPr>
          <p:cNvSpPr txBox="1">
            <a:spLocks/>
          </p:cNvSpPr>
          <p:nvPr/>
        </p:nvSpPr>
        <p:spPr>
          <a:xfrm>
            <a:off x="4465319" y="721155"/>
            <a:ext cx="7332981" cy="5415690"/>
          </a:xfrm>
          <a:prstGeom prst="rect">
            <a:avLst/>
          </a:prstGeom>
        </p:spPr>
        <p:txBody>
          <a:bodyPr vert="horz" lIns="0" tIns="45720" rIns="0" bIns="45720" rtlCol="0" anchor="ct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990" indent="-380990" defTabSz="914400">
              <a:lnSpc>
                <a:spcPct val="90000"/>
              </a:lnSpc>
              <a:spcAft>
                <a:spcPts val="800"/>
              </a:spcAft>
              <a:buClr>
                <a:srgbClr val="C00000"/>
              </a:buClr>
              <a:buFont typeface="Calibri" panose="020F0502020204030204" pitchFamily="34" charset="0"/>
              <a:buChar char="•"/>
            </a:pPr>
            <a:r>
              <a:rPr lang="en-US" dirty="0">
                <a:solidFill>
                  <a:schemeClr val="tx1">
                    <a:lumMod val="75000"/>
                    <a:lumOff val="25000"/>
                  </a:schemeClr>
                </a:solidFill>
              </a:rPr>
              <a:t>Robust ways of putting these concepts into practice are not fully established</a:t>
            </a:r>
          </a:p>
          <a:p>
            <a:pPr marL="380990" indent="-380990" defTabSz="914400">
              <a:lnSpc>
                <a:spcPct val="90000"/>
              </a:lnSpc>
              <a:spcAft>
                <a:spcPts val="800"/>
              </a:spcAft>
              <a:buClr>
                <a:srgbClr val="C00000"/>
              </a:buClr>
              <a:buFont typeface="Calibri" panose="020F0502020204030204" pitchFamily="34" charset="0"/>
              <a:buChar char="•"/>
            </a:pPr>
            <a:r>
              <a:rPr lang="en-US" dirty="0">
                <a:solidFill>
                  <a:schemeClr val="tx1">
                    <a:lumMod val="75000"/>
                    <a:lumOff val="25000"/>
                  </a:schemeClr>
                </a:solidFill>
              </a:rPr>
              <a:t>There are no shared expectations regarding the process of creating benefits to </a:t>
            </a:r>
            <a:r>
              <a:rPr lang="en-US" dirty="0">
                <a:solidFill>
                  <a:srgbClr val="404040"/>
                </a:solidFill>
              </a:rPr>
              <a:t>communities</a:t>
            </a:r>
            <a:r>
              <a:rPr lang="en-US" dirty="0">
                <a:solidFill>
                  <a:schemeClr val="tx1">
                    <a:lumMod val="75000"/>
                    <a:lumOff val="25000"/>
                  </a:schemeClr>
                </a:solidFill>
              </a:rPr>
              <a:t> and its outcomes (among affected people, project developers, IFIs, consultancies, academia, NGOs)</a:t>
            </a:r>
          </a:p>
          <a:p>
            <a:pPr marL="380990" indent="-380990" defTabSz="914400">
              <a:lnSpc>
                <a:spcPct val="90000"/>
              </a:lnSpc>
              <a:spcAft>
                <a:spcPts val="800"/>
              </a:spcAft>
              <a:buClr>
                <a:srgbClr val="C00000"/>
              </a:buClr>
              <a:buFont typeface="Calibri" panose="020F0502020204030204" pitchFamily="34" charset="0"/>
              <a:buChar char="•"/>
            </a:pPr>
            <a:r>
              <a:rPr lang="en-US" dirty="0">
                <a:solidFill>
                  <a:schemeClr val="tx1">
                    <a:lumMod val="75000"/>
                    <a:lumOff val="25000"/>
                  </a:schemeClr>
                </a:solidFill>
              </a:rPr>
              <a:t>Creating benefits doesn’t apply to every project (not a requirement)</a:t>
            </a:r>
          </a:p>
          <a:p>
            <a:pPr marL="380990" indent="-380990" defTabSz="914400">
              <a:lnSpc>
                <a:spcPct val="90000"/>
              </a:lnSpc>
              <a:spcAft>
                <a:spcPts val="800"/>
              </a:spcAft>
              <a:buClr>
                <a:srgbClr val="C00000"/>
              </a:buClr>
              <a:buFont typeface="Calibri" panose="020F0502020204030204" pitchFamily="34" charset="0"/>
              <a:buChar char="•"/>
            </a:pPr>
            <a:r>
              <a:rPr lang="en-US" dirty="0">
                <a:solidFill>
                  <a:schemeClr val="tx1">
                    <a:lumMod val="75000"/>
                    <a:lumOff val="25000"/>
                  </a:schemeClr>
                </a:solidFill>
              </a:rPr>
              <a:t>These concepts are difficult to implement</a:t>
            </a:r>
          </a:p>
        </p:txBody>
      </p:sp>
    </p:spTree>
    <p:extLst>
      <p:ext uri="{BB962C8B-B14F-4D97-AF65-F5344CB8AC3E}">
        <p14:creationId xmlns:p14="http://schemas.microsoft.com/office/powerpoint/2010/main" val="4022832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4">
            <a:extLst>
              <a:ext uri="{FF2B5EF4-FFF2-40B4-BE49-F238E27FC236}">
                <a16:creationId xmlns:a16="http://schemas.microsoft.com/office/drawing/2014/main" id="{824A98A8-6CB4-8183-B2F2-120F7A20A40E}"/>
              </a:ext>
            </a:extLst>
          </p:cNvPr>
          <p:cNvSpPr txBox="1">
            <a:spLocks/>
          </p:cNvSpPr>
          <p:nvPr/>
        </p:nvSpPr>
        <p:spPr>
          <a:xfrm>
            <a:off x="949047" y="643466"/>
            <a:ext cx="3254653" cy="5225627"/>
          </a:xfrm>
          <a:prstGeom prst="rect">
            <a:avLst/>
          </a:prstGeom>
        </p:spPr>
        <p:txBody>
          <a:bodyPr vert="horz" lIns="91440" tIns="45720" rIns="91440" bIns="45720" rtlCol="0" anchor="ctr">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b="1" spc="-50" dirty="0">
                <a:solidFill>
                  <a:schemeClr val="tx1">
                    <a:lumMod val="75000"/>
                    <a:lumOff val="25000"/>
                  </a:schemeClr>
                </a:solidFill>
                <a:latin typeface="+mj-lt"/>
                <a:ea typeface="+mj-ea"/>
                <a:cs typeface="+mj-cs"/>
              </a:rPr>
              <a:t>Summing up</a:t>
            </a:r>
          </a:p>
        </p:txBody>
      </p:sp>
      <p:sp>
        <p:nvSpPr>
          <p:cNvPr id="3" name="Segnaposto testo 5">
            <a:extLst>
              <a:ext uri="{FF2B5EF4-FFF2-40B4-BE49-F238E27FC236}">
                <a16:creationId xmlns:a16="http://schemas.microsoft.com/office/drawing/2014/main" id="{D61A017A-8AD0-43FB-3132-0ECEA335E1B0}"/>
              </a:ext>
            </a:extLst>
          </p:cNvPr>
          <p:cNvSpPr txBox="1">
            <a:spLocks/>
          </p:cNvSpPr>
          <p:nvPr/>
        </p:nvSpPr>
        <p:spPr>
          <a:xfrm>
            <a:off x="4465319" y="721155"/>
            <a:ext cx="7332981" cy="5415690"/>
          </a:xfrm>
          <a:prstGeom prst="rect">
            <a:avLst/>
          </a:prstGeom>
        </p:spPr>
        <p:txBody>
          <a:bodyPr vert="horz" lIns="0" tIns="45720" rIns="0" bIns="45720" rtlCol="0" anchor="ctr">
            <a:normAutofit lnSpcReduction="1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990" indent="-380990" defTabSz="914400">
              <a:lnSpc>
                <a:spcPct val="90000"/>
              </a:lnSpc>
              <a:spcAft>
                <a:spcPts val="800"/>
              </a:spcAft>
              <a:buClr>
                <a:srgbClr val="C00000"/>
              </a:buClr>
              <a:buFont typeface="Calibri" panose="020F0502020204030204" pitchFamily="34" charset="0"/>
              <a:buChar char="•"/>
            </a:pPr>
            <a:r>
              <a:rPr lang="en-US" dirty="0">
                <a:solidFill>
                  <a:schemeClr val="tx1">
                    <a:lumMod val="75000"/>
                    <a:lumOff val="25000"/>
                  </a:schemeClr>
                </a:solidFill>
              </a:rPr>
              <a:t>Creating benefits for affected people is not required, and there is no consensus about how to do that</a:t>
            </a:r>
          </a:p>
          <a:p>
            <a:pPr marL="380990" indent="-380990" defTabSz="914400">
              <a:lnSpc>
                <a:spcPct val="90000"/>
              </a:lnSpc>
              <a:spcAft>
                <a:spcPts val="800"/>
              </a:spcAft>
              <a:buClr>
                <a:srgbClr val="C00000"/>
              </a:buClr>
              <a:buFont typeface="Calibri" panose="020F0502020204030204" pitchFamily="34" charset="0"/>
              <a:buChar char="•"/>
            </a:pPr>
            <a:r>
              <a:rPr lang="en-GB" dirty="0">
                <a:solidFill>
                  <a:schemeClr val="tx1">
                    <a:lumMod val="75000"/>
                    <a:lumOff val="25000"/>
                  </a:schemeClr>
                </a:solidFill>
              </a:rPr>
              <a:t>Current standards and practices are focused on mitigation and management of adverse impacts</a:t>
            </a:r>
          </a:p>
          <a:p>
            <a:pPr marL="380990" indent="-380990" defTabSz="914400">
              <a:lnSpc>
                <a:spcPct val="90000"/>
              </a:lnSpc>
              <a:spcAft>
                <a:spcPts val="800"/>
              </a:spcAft>
              <a:buClr>
                <a:srgbClr val="C00000"/>
              </a:buClr>
              <a:buFont typeface="Calibri" panose="020F0502020204030204" pitchFamily="34" charset="0"/>
              <a:buChar char="•"/>
            </a:pPr>
            <a:r>
              <a:rPr lang="en-GB" dirty="0">
                <a:solidFill>
                  <a:schemeClr val="tx1">
                    <a:lumMod val="75000"/>
                    <a:lumOff val="25000"/>
                  </a:schemeClr>
                </a:solidFill>
              </a:rPr>
              <a:t>There is little opportunity:</a:t>
            </a:r>
          </a:p>
          <a:p>
            <a:pPr marL="812800" indent="-342900" defTabSz="914400">
              <a:lnSpc>
                <a:spcPct val="90000"/>
              </a:lnSpc>
              <a:spcAft>
                <a:spcPts val="800"/>
              </a:spcAft>
              <a:buClr>
                <a:srgbClr val="C00000"/>
              </a:buClr>
              <a:buFont typeface="Wingdings" panose="05000000000000000000" pitchFamily="2" charset="2"/>
              <a:buChar char="Ø"/>
            </a:pPr>
            <a:r>
              <a:rPr lang="en-GB" dirty="0">
                <a:solidFill>
                  <a:schemeClr val="tx1">
                    <a:lumMod val="75000"/>
                    <a:lumOff val="25000"/>
                  </a:schemeClr>
                </a:solidFill>
              </a:rPr>
              <a:t>to create benefits for people affected by projects</a:t>
            </a:r>
          </a:p>
          <a:p>
            <a:pPr marL="812800" indent="-342900" defTabSz="914400">
              <a:lnSpc>
                <a:spcPct val="90000"/>
              </a:lnSpc>
              <a:spcAft>
                <a:spcPts val="800"/>
              </a:spcAft>
              <a:buClr>
                <a:srgbClr val="C00000"/>
              </a:buClr>
              <a:buFont typeface="Wingdings" panose="05000000000000000000" pitchFamily="2" charset="2"/>
              <a:buChar char="Ø"/>
            </a:pPr>
            <a:r>
              <a:rPr lang="en-GB" dirty="0">
                <a:solidFill>
                  <a:schemeClr val="tx1">
                    <a:lumMod val="75000"/>
                    <a:lumOff val="25000"/>
                  </a:schemeClr>
                </a:solidFill>
              </a:rPr>
              <a:t>to address multiple dimensions of poverty by applying the ‘do no harm’ principle</a:t>
            </a:r>
          </a:p>
          <a:p>
            <a:pPr marL="380990" indent="-380990" defTabSz="914400">
              <a:lnSpc>
                <a:spcPct val="90000"/>
              </a:lnSpc>
              <a:spcAft>
                <a:spcPts val="800"/>
              </a:spcAft>
              <a:buClr>
                <a:srgbClr val="C00000"/>
              </a:buClr>
              <a:buFont typeface="Calibri" panose="020F0502020204030204" pitchFamily="34" charset="0"/>
              <a:buChar char="•"/>
            </a:pPr>
            <a:endParaRPr lang="en-US" dirty="0">
              <a:solidFill>
                <a:schemeClr val="tx1">
                  <a:lumMod val="75000"/>
                  <a:lumOff val="25000"/>
                </a:schemeClr>
              </a:solidFill>
            </a:endParaRPr>
          </a:p>
          <a:p>
            <a:pPr marL="380990" indent="-380990" defTabSz="914400">
              <a:lnSpc>
                <a:spcPct val="90000"/>
              </a:lnSpc>
              <a:spcAft>
                <a:spcPts val="800"/>
              </a:spcAft>
              <a:buClr>
                <a:srgbClr val="C00000"/>
              </a:buClr>
              <a:buFont typeface="Calibri" panose="020F0502020204030204" pitchFamily="34" charset="0"/>
              <a:buChar char="•"/>
            </a:pPr>
            <a:r>
              <a:rPr lang="en-US" dirty="0">
                <a:solidFill>
                  <a:schemeClr val="tx1">
                    <a:lumMod val="75000"/>
                    <a:lumOff val="25000"/>
                  </a:schemeClr>
                </a:solidFill>
              </a:rPr>
              <a:t>The opportunity to contribute to poverty reduction at project level – the level where this effort is most manageable – is missed</a:t>
            </a:r>
          </a:p>
          <a:p>
            <a:pPr marL="380990" indent="-380990" defTabSz="914400">
              <a:lnSpc>
                <a:spcPct val="90000"/>
              </a:lnSpc>
              <a:spcAft>
                <a:spcPts val="800"/>
              </a:spcAft>
              <a:buClr>
                <a:srgbClr val="C00000"/>
              </a:buClr>
              <a:buFont typeface="Calibri" panose="020F0502020204030204" pitchFamily="34" charset="0"/>
              <a:buChar char="•"/>
            </a:pPr>
            <a:r>
              <a:rPr lang="en-US" dirty="0">
                <a:solidFill>
                  <a:schemeClr val="tx1">
                    <a:lumMod val="75000"/>
                    <a:lumOff val="25000"/>
                  </a:schemeClr>
                </a:solidFill>
              </a:rPr>
              <a:t>The question of affected people </a:t>
            </a:r>
            <a:r>
              <a:rPr lang="en-US" sz="2400" i="1" dirty="0">
                <a:solidFill>
                  <a:schemeClr val="tx1">
                    <a:lumMod val="75000"/>
                    <a:lumOff val="25000"/>
                  </a:schemeClr>
                </a:solidFill>
              </a:rPr>
              <a:t>‘What is in it for us?’  </a:t>
            </a:r>
            <a:r>
              <a:rPr lang="en-US" sz="2400" dirty="0">
                <a:solidFill>
                  <a:schemeClr val="tx1">
                    <a:lumMod val="75000"/>
                    <a:lumOff val="25000"/>
                  </a:schemeClr>
                </a:solidFill>
              </a:rPr>
              <a:t>remains unanswered</a:t>
            </a:r>
            <a:endParaRPr lang="en-US" dirty="0">
              <a:solidFill>
                <a:schemeClr val="tx1">
                  <a:lumMod val="75000"/>
                  <a:lumOff val="25000"/>
                </a:schemeClr>
              </a:solidFill>
            </a:endParaRPr>
          </a:p>
          <a:p>
            <a:pPr marL="380990" indent="-380990" defTabSz="914400">
              <a:lnSpc>
                <a:spcPct val="90000"/>
              </a:lnSpc>
              <a:spcAft>
                <a:spcPts val="800"/>
              </a:spcAft>
              <a:buClr>
                <a:srgbClr val="C00000"/>
              </a:buClr>
              <a:buFont typeface="Calibri" panose="020F0502020204030204" pitchFamily="34" charset="0"/>
              <a:buChar char="•"/>
            </a:pPr>
            <a:endParaRPr lang="en-US" dirty="0">
              <a:solidFill>
                <a:schemeClr val="tx1">
                  <a:lumMod val="75000"/>
                  <a:lumOff val="25000"/>
                </a:schemeClr>
              </a:solidFill>
            </a:endParaRPr>
          </a:p>
        </p:txBody>
      </p:sp>
    </p:spTree>
    <p:extLst>
      <p:ext uri="{BB962C8B-B14F-4D97-AF65-F5344CB8AC3E}">
        <p14:creationId xmlns:p14="http://schemas.microsoft.com/office/powerpoint/2010/main" val="4276699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F7C36B-2A95-4DB1-A402-5367DFD51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1" name="Rectangle 10">
            <a:extLst>
              <a:ext uri="{FF2B5EF4-FFF2-40B4-BE49-F238E27FC236}">
                <a16:creationId xmlns:a16="http://schemas.microsoft.com/office/drawing/2014/main" id="{9FCA75FA-F681-4B5D-93C7-49F3DDA1D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3" name="Straight Connector 12">
            <a:extLst>
              <a:ext uri="{FF2B5EF4-FFF2-40B4-BE49-F238E27FC236}">
                <a16:creationId xmlns:a16="http://schemas.microsoft.com/office/drawing/2014/main" id="{834E074C-27C4-4E38-B099-012123B754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tree in a field&#10;&#10;Description automatically generated">
            <a:extLst>
              <a:ext uri="{FF2B5EF4-FFF2-40B4-BE49-F238E27FC236}">
                <a16:creationId xmlns:a16="http://schemas.microsoft.com/office/drawing/2014/main" id="{3878BE44-B852-5D72-427B-7DB1AC0C81DE}"/>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24289" b="711"/>
          <a:stretch/>
        </p:blipFill>
        <p:spPr>
          <a:xfrm>
            <a:off x="20" y="-103684"/>
            <a:ext cx="12191980" cy="6857990"/>
          </a:xfrm>
          <a:prstGeom prst="rect">
            <a:avLst/>
          </a:prstGeom>
        </p:spPr>
      </p:pic>
      <p:cxnSp>
        <p:nvCxnSpPr>
          <p:cNvPr id="15" name="Straight Connector 14">
            <a:extLst>
              <a:ext uri="{FF2B5EF4-FFF2-40B4-BE49-F238E27FC236}">
                <a16:creationId xmlns:a16="http://schemas.microsoft.com/office/drawing/2014/main" id="{83477320-2176-43A7-964D-F98AFECB20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Segnaposto testo 4">
            <a:extLst>
              <a:ext uri="{FF2B5EF4-FFF2-40B4-BE49-F238E27FC236}">
                <a16:creationId xmlns:a16="http://schemas.microsoft.com/office/drawing/2014/main" id="{6ACA140F-41A1-779A-E16D-F01B88BB7384}"/>
              </a:ext>
            </a:extLst>
          </p:cNvPr>
          <p:cNvSpPr txBox="1">
            <a:spLocks/>
          </p:cNvSpPr>
          <p:nvPr/>
        </p:nvSpPr>
        <p:spPr>
          <a:xfrm>
            <a:off x="1097280" y="286603"/>
            <a:ext cx="10058400" cy="1450757"/>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4800" spc="-50">
                <a:latin typeface="+mj-lt"/>
                <a:ea typeface="+mj-ea"/>
                <a:cs typeface="+mj-cs"/>
              </a:rPr>
              <a:t>Community Investment</a:t>
            </a:r>
          </a:p>
        </p:txBody>
      </p:sp>
      <p:sp>
        <p:nvSpPr>
          <p:cNvPr id="3" name="Segnaposto testo 5">
            <a:extLst>
              <a:ext uri="{FF2B5EF4-FFF2-40B4-BE49-F238E27FC236}">
                <a16:creationId xmlns:a16="http://schemas.microsoft.com/office/drawing/2014/main" id="{2D95A42B-A64D-2359-83A9-72456F302759}"/>
              </a:ext>
            </a:extLst>
          </p:cNvPr>
          <p:cNvSpPr txBox="1">
            <a:spLocks/>
          </p:cNvSpPr>
          <p:nvPr/>
        </p:nvSpPr>
        <p:spPr>
          <a:xfrm>
            <a:off x="1147812" y="2494801"/>
            <a:ext cx="10058400" cy="4023360"/>
          </a:xfrm>
          <a:prstGeom prst="rect">
            <a:avLst/>
          </a:prstGeom>
        </p:spPr>
        <p:txBody>
          <a:bodyPr vert="horz" lIns="0" tIns="45720" rIns="0" bIns="45720" rtlCol="0">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Aft>
                <a:spcPts val="800"/>
              </a:spcAft>
              <a:buClr>
                <a:schemeClr val="accent1"/>
              </a:buClr>
              <a:buFont typeface="Calibri" panose="020F0502020204030204" pitchFamily="34" charset="0"/>
            </a:pPr>
            <a:r>
              <a:rPr lang="en-US" dirty="0"/>
              <a:t>A significant contribution to achieving the mission of poverty reduction might be made by ensuring that </a:t>
            </a:r>
            <a:r>
              <a:rPr lang="en-US" b="1" dirty="0"/>
              <a:t>community investment </a:t>
            </a:r>
            <a:r>
              <a:rPr lang="en-US" dirty="0"/>
              <a:t>activities:</a:t>
            </a:r>
          </a:p>
          <a:p>
            <a:pPr marL="342900" indent="-342900" defTabSz="914400">
              <a:lnSpc>
                <a:spcPct val="90000"/>
              </a:lnSpc>
              <a:spcAft>
                <a:spcPts val="800"/>
              </a:spcAft>
              <a:buClr>
                <a:schemeClr val="accent1"/>
              </a:buClr>
              <a:buFont typeface="Calibri" panose="020F0502020204030204" pitchFamily="34" charset="0"/>
              <a:buChar char="•"/>
            </a:pPr>
            <a:r>
              <a:rPr lang="en-US" dirty="0"/>
              <a:t>Are </a:t>
            </a:r>
            <a:r>
              <a:rPr lang="en-US" u="sng" dirty="0"/>
              <a:t>required</a:t>
            </a:r>
            <a:r>
              <a:rPr lang="en-US" dirty="0"/>
              <a:t> by the WBG (and other IFIs)</a:t>
            </a:r>
          </a:p>
          <a:p>
            <a:pPr marL="342900" indent="-342900" defTabSz="914400">
              <a:lnSpc>
                <a:spcPct val="90000"/>
              </a:lnSpc>
              <a:spcAft>
                <a:spcPts val="800"/>
              </a:spcAft>
              <a:buClr>
                <a:schemeClr val="accent1"/>
              </a:buClr>
              <a:buFont typeface="Calibri" panose="020F0502020204030204" pitchFamily="34" charset="0"/>
              <a:buChar char="•"/>
            </a:pPr>
            <a:r>
              <a:rPr lang="en-US" dirty="0"/>
              <a:t>Are </a:t>
            </a:r>
            <a:r>
              <a:rPr lang="en-US" u="sng" dirty="0"/>
              <a:t>specifically mentioned </a:t>
            </a:r>
            <a:r>
              <a:rPr lang="en-US" dirty="0"/>
              <a:t>in their frameworks and policies (in particular, </a:t>
            </a:r>
            <a:r>
              <a:rPr lang="en-US" u="sng" dirty="0"/>
              <a:t>in the IFC Performance Standards)</a:t>
            </a:r>
            <a:endParaRPr lang="en-US" dirty="0"/>
          </a:p>
          <a:p>
            <a:pPr defTabSz="914400">
              <a:lnSpc>
                <a:spcPct val="90000"/>
              </a:lnSpc>
              <a:spcAft>
                <a:spcPts val="800"/>
              </a:spcAft>
              <a:buClr>
                <a:schemeClr val="accent1"/>
              </a:buClr>
              <a:buFont typeface="Calibri" panose="020F0502020204030204" pitchFamily="34" charset="0"/>
            </a:pPr>
            <a:endParaRPr lang="en-US" dirty="0"/>
          </a:p>
        </p:txBody>
      </p:sp>
      <p:sp>
        <p:nvSpPr>
          <p:cNvPr id="17" name="Rectangle 16">
            <a:extLst>
              <a:ext uri="{FF2B5EF4-FFF2-40B4-BE49-F238E27FC236}">
                <a16:creationId xmlns:a16="http://schemas.microsoft.com/office/drawing/2014/main" id="{F0023454-C8F8-4D6E-8537-CCFD0CA394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9" name="Rectangle 18">
            <a:extLst>
              <a:ext uri="{FF2B5EF4-FFF2-40B4-BE49-F238E27FC236}">
                <a16:creationId xmlns:a16="http://schemas.microsoft.com/office/drawing/2014/main" id="{7E074050-0E37-4F72-95BE-2439FAD04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5" name="Segnaposto testo 5">
            <a:extLst>
              <a:ext uri="{FF2B5EF4-FFF2-40B4-BE49-F238E27FC236}">
                <a16:creationId xmlns:a16="http://schemas.microsoft.com/office/drawing/2014/main" id="{5EDBA12A-2323-F1DB-19FC-8D4479500730}"/>
              </a:ext>
            </a:extLst>
          </p:cNvPr>
          <p:cNvSpPr txBox="1">
            <a:spLocks/>
          </p:cNvSpPr>
          <p:nvPr/>
        </p:nvSpPr>
        <p:spPr>
          <a:xfrm>
            <a:off x="10686806" y="5917270"/>
            <a:ext cx="1667198" cy="600891"/>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800"/>
              </a:spcAft>
            </a:pPr>
            <a:r>
              <a:rPr lang="en-GB" sz="1100" i="1" dirty="0">
                <a:solidFill>
                  <a:srgbClr val="3EB1C8"/>
                </a:solidFill>
              </a:rPr>
              <a:t>Photo - source: Author</a:t>
            </a:r>
          </a:p>
        </p:txBody>
      </p:sp>
    </p:spTree>
    <p:extLst>
      <p:ext uri="{BB962C8B-B14F-4D97-AF65-F5344CB8AC3E}">
        <p14:creationId xmlns:p14="http://schemas.microsoft.com/office/powerpoint/2010/main" val="325963578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4">
            <a:extLst>
              <a:ext uri="{FF2B5EF4-FFF2-40B4-BE49-F238E27FC236}">
                <a16:creationId xmlns:a16="http://schemas.microsoft.com/office/drawing/2014/main" id="{BEBD5D5C-129D-66C3-84F5-5CC5D3C2E86A}"/>
              </a:ext>
            </a:extLst>
          </p:cNvPr>
          <p:cNvSpPr txBox="1">
            <a:spLocks/>
          </p:cNvSpPr>
          <p:nvPr/>
        </p:nvSpPr>
        <p:spPr>
          <a:xfrm>
            <a:off x="368299" y="525769"/>
            <a:ext cx="9904589" cy="984376"/>
          </a:xfrm>
          <a:prstGeom prst="rect">
            <a:avLst/>
          </a:prstGeom>
        </p:spPr>
        <p:txBody>
          <a:bodyPr vert="horz" lIns="91440" tIns="45720" rIns="91440" bIns="45720" rtlCol="0" anchor="ct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it-IT" sz="3200" dirty="0"/>
              <a:t>What is Community Investment?</a:t>
            </a:r>
          </a:p>
        </p:txBody>
      </p:sp>
      <p:sp>
        <p:nvSpPr>
          <p:cNvPr id="3" name="Segnaposto testo 5">
            <a:extLst>
              <a:ext uri="{FF2B5EF4-FFF2-40B4-BE49-F238E27FC236}">
                <a16:creationId xmlns:a16="http://schemas.microsoft.com/office/drawing/2014/main" id="{D06C848C-F4F2-405E-714C-DB3D2EFEB260}"/>
              </a:ext>
            </a:extLst>
          </p:cNvPr>
          <p:cNvSpPr txBox="1">
            <a:spLocks/>
          </p:cNvSpPr>
          <p:nvPr/>
        </p:nvSpPr>
        <p:spPr>
          <a:xfrm>
            <a:off x="368299" y="1276883"/>
            <a:ext cx="8347353" cy="4563160"/>
          </a:xfrm>
          <a:prstGeom prst="rect">
            <a:avLst/>
          </a:prstGeom>
        </p:spPr>
        <p:txBody>
          <a:bodyPr vert="horz" lIns="121920" tIns="60960" rIns="121920" bIns="60960"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spcAft>
                <a:spcPts val="800"/>
              </a:spcAft>
            </a:pPr>
            <a:r>
              <a:rPr lang="en-GB" b="1" i="1" dirty="0">
                <a:solidFill>
                  <a:srgbClr val="3EB1C8"/>
                </a:solidFill>
                <a:cs typeface="Arial"/>
              </a:rPr>
              <a:t>Community Investment</a:t>
            </a:r>
          </a:p>
          <a:p>
            <a:pPr>
              <a:spcAft>
                <a:spcPts val="800"/>
              </a:spcAft>
            </a:pPr>
            <a:r>
              <a:rPr lang="en-GB" i="1" dirty="0">
                <a:solidFill>
                  <a:srgbClr val="3EB1C8"/>
                </a:solidFill>
                <a:cs typeface="Arial"/>
              </a:rPr>
              <a:t>“voluntary contributions or actions by companies to help communities in their areas of operation address their development priorities, and take advantage of opportunities created by private investment – in ways that are sustainable and support business objectives”</a:t>
            </a:r>
          </a:p>
          <a:p>
            <a:pPr algn="r">
              <a:spcAft>
                <a:spcPts val="800"/>
              </a:spcAft>
            </a:pPr>
            <a:r>
              <a:rPr lang="en-GB" b="1" i="1" dirty="0">
                <a:solidFill>
                  <a:srgbClr val="3EB1C8"/>
                </a:solidFill>
                <a:cs typeface="Arial"/>
              </a:rPr>
              <a:t>IFC, 2010</a:t>
            </a:r>
            <a:endParaRPr lang="en-GB" b="1" i="1" dirty="0"/>
          </a:p>
        </p:txBody>
      </p:sp>
      <p:pic>
        <p:nvPicPr>
          <p:cNvPr id="4" name="Picture 3">
            <a:extLst>
              <a:ext uri="{FF2B5EF4-FFF2-40B4-BE49-F238E27FC236}">
                <a16:creationId xmlns:a16="http://schemas.microsoft.com/office/drawing/2014/main" id="{7D5BC5FE-2191-D622-2FC9-490682B7B8A5}"/>
              </a:ext>
            </a:extLst>
          </p:cNvPr>
          <p:cNvPicPr>
            <a:picLocks noChangeAspect="1"/>
          </p:cNvPicPr>
          <p:nvPr/>
        </p:nvPicPr>
        <p:blipFill rotWithShape="1">
          <a:blip r:embed="rId2"/>
          <a:srcRect l="32583" t="19703" r="34500" b="8741"/>
          <a:stretch/>
        </p:blipFill>
        <p:spPr>
          <a:xfrm>
            <a:off x="8968741" y="1840038"/>
            <a:ext cx="2854959" cy="3491001"/>
          </a:xfrm>
          <a:prstGeom prst="rect">
            <a:avLst/>
          </a:prstGeom>
          <a:ln>
            <a:solidFill>
              <a:schemeClr val="accent1"/>
            </a:solidFill>
          </a:ln>
        </p:spPr>
      </p:pic>
    </p:spTree>
    <p:extLst>
      <p:ext uri="{BB962C8B-B14F-4D97-AF65-F5344CB8AC3E}">
        <p14:creationId xmlns:p14="http://schemas.microsoft.com/office/powerpoint/2010/main" val="1175448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 name="Rectangle 9">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2" name="Straight Connector 11">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Segnaposto testo 4">
            <a:extLst>
              <a:ext uri="{FF2B5EF4-FFF2-40B4-BE49-F238E27FC236}">
                <a16:creationId xmlns:a16="http://schemas.microsoft.com/office/drawing/2014/main" id="{824A98A8-6CB4-8183-B2F2-120F7A20A40E}"/>
              </a:ext>
            </a:extLst>
          </p:cNvPr>
          <p:cNvSpPr txBox="1">
            <a:spLocks/>
          </p:cNvSpPr>
          <p:nvPr/>
        </p:nvSpPr>
        <p:spPr>
          <a:xfrm>
            <a:off x="492370" y="605896"/>
            <a:ext cx="3084844" cy="5646208"/>
          </a:xfrm>
          <a:prstGeom prst="rect">
            <a:avLst/>
          </a:prstGeom>
        </p:spPr>
        <p:txBody>
          <a:bodyPr vert="horz" lIns="91440" tIns="45720" rIns="91440" bIns="45720" rtlCol="0" anchor="ctr">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dirty="0">
                <a:solidFill>
                  <a:srgbClr val="FFFFFF"/>
                </a:solidFill>
                <a:latin typeface="+mj-lt"/>
                <a:ea typeface="+mj-ea"/>
                <a:cs typeface="+mj-cs"/>
              </a:rPr>
              <a:t>Community Investment</a:t>
            </a:r>
          </a:p>
        </p:txBody>
      </p:sp>
      <p:sp>
        <p:nvSpPr>
          <p:cNvPr id="18" name="Rectangle 17">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 name="Segnaposto testo 5">
            <a:extLst>
              <a:ext uri="{FF2B5EF4-FFF2-40B4-BE49-F238E27FC236}">
                <a16:creationId xmlns:a16="http://schemas.microsoft.com/office/drawing/2014/main" id="{D61A017A-8AD0-43FB-3132-0ECEA335E1B0}"/>
              </a:ext>
            </a:extLst>
          </p:cNvPr>
          <p:cNvSpPr txBox="1">
            <a:spLocks/>
          </p:cNvSpPr>
          <p:nvPr/>
        </p:nvSpPr>
        <p:spPr>
          <a:xfrm>
            <a:off x="4742016" y="605896"/>
            <a:ext cx="6413663" cy="5877116"/>
          </a:xfrm>
          <a:prstGeom prst="rect">
            <a:avLst/>
          </a:prstGeom>
        </p:spPr>
        <p:txBody>
          <a:bodyPr vert="horz" lIns="0" tIns="45720" rIns="0" bIns="45720" rtlCol="0" anchor="ct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990" indent="-380990" defTabSz="914400">
              <a:lnSpc>
                <a:spcPct val="90000"/>
              </a:lnSpc>
              <a:spcAft>
                <a:spcPts val="800"/>
              </a:spcAft>
              <a:buClr>
                <a:schemeClr val="accent1"/>
              </a:buClr>
              <a:buFont typeface="Calibri" panose="020F0502020204030204" pitchFamily="34" charset="0"/>
              <a:buChar char="•"/>
            </a:pPr>
            <a:r>
              <a:rPr lang="en-US" dirty="0">
                <a:solidFill>
                  <a:schemeClr val="tx1">
                    <a:lumMod val="75000"/>
                    <a:lumOff val="25000"/>
                  </a:schemeClr>
                </a:solidFill>
              </a:rPr>
              <a:t>Is targeted on creating benefits or positive impacts of projects</a:t>
            </a:r>
          </a:p>
          <a:p>
            <a:pPr marL="380990" indent="-380990" defTabSz="914400">
              <a:lnSpc>
                <a:spcPct val="90000"/>
              </a:lnSpc>
              <a:spcAft>
                <a:spcPts val="800"/>
              </a:spcAft>
              <a:buClr>
                <a:schemeClr val="accent1"/>
              </a:buClr>
              <a:buFont typeface="Calibri" panose="020F0502020204030204" pitchFamily="34" charset="0"/>
              <a:buChar char="•"/>
            </a:pPr>
            <a:r>
              <a:rPr lang="en-US" dirty="0">
                <a:solidFill>
                  <a:schemeClr val="tx1">
                    <a:lumMod val="75000"/>
                    <a:lumOff val="25000"/>
                  </a:schemeClr>
                </a:solidFill>
              </a:rPr>
              <a:t>Is focused on people affected by a project - though might have a broader scope</a:t>
            </a:r>
          </a:p>
          <a:p>
            <a:pPr marL="380990" indent="-380990" defTabSz="914400">
              <a:lnSpc>
                <a:spcPct val="90000"/>
              </a:lnSpc>
              <a:spcAft>
                <a:spcPts val="800"/>
              </a:spcAft>
              <a:buClr>
                <a:schemeClr val="accent1"/>
              </a:buClr>
              <a:buFont typeface="Calibri" panose="020F0502020204030204" pitchFamily="34" charset="0"/>
              <a:buChar char="•"/>
            </a:pPr>
            <a:r>
              <a:rPr lang="en-US" dirty="0">
                <a:solidFill>
                  <a:schemeClr val="tx1">
                    <a:lumMod val="75000"/>
                    <a:lumOff val="25000"/>
                  </a:schemeClr>
                </a:solidFill>
              </a:rPr>
              <a:t>Calls for moving away from casual philanthropy towards a more strategic approach</a:t>
            </a:r>
          </a:p>
          <a:p>
            <a:pPr marL="380990" indent="-380990" defTabSz="914400">
              <a:lnSpc>
                <a:spcPct val="90000"/>
              </a:lnSpc>
              <a:spcAft>
                <a:spcPts val="800"/>
              </a:spcAft>
              <a:buClr>
                <a:schemeClr val="accent1"/>
              </a:buClr>
              <a:buFont typeface="Calibri" panose="020F0502020204030204" pitchFamily="34" charset="0"/>
              <a:buChar char="•"/>
            </a:pPr>
            <a:r>
              <a:rPr lang="en-US" dirty="0">
                <a:solidFill>
                  <a:schemeClr val="tx1">
                    <a:lumMod val="75000"/>
                    <a:lumOff val="25000"/>
                  </a:schemeClr>
                </a:solidFill>
              </a:rPr>
              <a:t>Builds on understanding local context</a:t>
            </a:r>
          </a:p>
          <a:p>
            <a:pPr marL="380990" indent="-380990" defTabSz="914400">
              <a:lnSpc>
                <a:spcPct val="90000"/>
              </a:lnSpc>
              <a:spcAft>
                <a:spcPts val="800"/>
              </a:spcAft>
              <a:buClr>
                <a:schemeClr val="accent1"/>
              </a:buClr>
              <a:buFont typeface="Calibri" panose="020F0502020204030204" pitchFamily="34" charset="0"/>
              <a:buChar char="•"/>
            </a:pPr>
            <a:r>
              <a:rPr lang="en-US" dirty="0">
                <a:solidFill>
                  <a:schemeClr val="tx1">
                    <a:lumMod val="75000"/>
                    <a:lumOff val="25000"/>
                  </a:schemeClr>
                </a:solidFill>
              </a:rPr>
              <a:t>Builds on community participation and shared ownership</a:t>
            </a:r>
          </a:p>
          <a:p>
            <a:pPr marL="380990" indent="-380990" defTabSz="914400">
              <a:lnSpc>
                <a:spcPct val="90000"/>
              </a:lnSpc>
              <a:spcAft>
                <a:spcPts val="800"/>
              </a:spcAft>
              <a:buClr>
                <a:schemeClr val="accent1"/>
              </a:buClr>
              <a:buFont typeface="Calibri" panose="020F0502020204030204" pitchFamily="34" charset="0"/>
              <a:buChar char="•"/>
            </a:pPr>
            <a:r>
              <a:rPr lang="en-US" dirty="0">
                <a:solidFill>
                  <a:schemeClr val="tx1">
                    <a:lumMod val="75000"/>
                    <a:lumOff val="25000"/>
                  </a:schemeClr>
                </a:solidFill>
              </a:rPr>
              <a:t>Linked to company’s business operations</a:t>
            </a:r>
          </a:p>
          <a:p>
            <a:pPr marL="380990" indent="-380990" defTabSz="914400">
              <a:lnSpc>
                <a:spcPct val="90000"/>
              </a:lnSpc>
              <a:spcAft>
                <a:spcPts val="800"/>
              </a:spcAft>
              <a:buClr>
                <a:schemeClr val="accent1"/>
              </a:buClr>
              <a:buFont typeface="Calibri" panose="020F0502020204030204" pitchFamily="34" charset="0"/>
              <a:buChar char="•"/>
            </a:pPr>
            <a:r>
              <a:rPr lang="en-US" dirty="0">
                <a:solidFill>
                  <a:schemeClr val="tx1">
                    <a:lumMod val="75000"/>
                    <a:lumOff val="25000"/>
                  </a:schemeClr>
                </a:solidFill>
              </a:rPr>
              <a:t>Sets a business case – by determining clear objectives, criteria, budget, etc.</a:t>
            </a:r>
          </a:p>
        </p:txBody>
      </p:sp>
    </p:spTree>
    <p:extLst>
      <p:ext uri="{BB962C8B-B14F-4D97-AF65-F5344CB8AC3E}">
        <p14:creationId xmlns:p14="http://schemas.microsoft.com/office/powerpoint/2010/main" val="4065874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1" name="Rectangle 10">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3" name="Straight Connector 12">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Segnaposto testo 4">
            <a:extLst>
              <a:ext uri="{FF2B5EF4-FFF2-40B4-BE49-F238E27FC236}">
                <a16:creationId xmlns:a16="http://schemas.microsoft.com/office/drawing/2014/main" id="{824A98A8-6CB4-8183-B2F2-120F7A20A40E}"/>
              </a:ext>
            </a:extLst>
          </p:cNvPr>
          <p:cNvSpPr txBox="1">
            <a:spLocks/>
          </p:cNvSpPr>
          <p:nvPr/>
        </p:nvSpPr>
        <p:spPr>
          <a:xfrm>
            <a:off x="1097280" y="286603"/>
            <a:ext cx="10058400" cy="1450757"/>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4800" b="1" spc="-50">
                <a:solidFill>
                  <a:schemeClr val="tx1">
                    <a:lumMod val="75000"/>
                    <a:lumOff val="25000"/>
                  </a:schemeClr>
                </a:solidFill>
                <a:latin typeface="+mj-lt"/>
                <a:ea typeface="+mj-ea"/>
                <a:cs typeface="+mj-cs"/>
              </a:rPr>
              <a:t>Community Investment</a:t>
            </a:r>
          </a:p>
        </p:txBody>
      </p:sp>
      <p:sp>
        <p:nvSpPr>
          <p:cNvPr id="3" name="Segnaposto testo 5">
            <a:extLst>
              <a:ext uri="{FF2B5EF4-FFF2-40B4-BE49-F238E27FC236}">
                <a16:creationId xmlns:a16="http://schemas.microsoft.com/office/drawing/2014/main" id="{D61A017A-8AD0-43FB-3132-0ECEA335E1B0}"/>
              </a:ext>
            </a:extLst>
          </p:cNvPr>
          <p:cNvSpPr txBox="1">
            <a:spLocks/>
          </p:cNvSpPr>
          <p:nvPr/>
        </p:nvSpPr>
        <p:spPr>
          <a:xfrm>
            <a:off x="1193532" y="2084269"/>
            <a:ext cx="6764021" cy="4250263"/>
          </a:xfrm>
          <a:prstGeom prst="rect">
            <a:avLst/>
          </a:prstGeom>
        </p:spPr>
        <p:txBody>
          <a:bodyPr vert="horz" lIns="0" tIns="45720" rIns="0" bIns="45720" rtlCol="0">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990" indent="-380990" defTabSz="914400">
              <a:lnSpc>
                <a:spcPct val="90000"/>
              </a:lnSpc>
              <a:spcAft>
                <a:spcPts val="800"/>
              </a:spcAft>
              <a:buClr>
                <a:schemeClr val="accent1"/>
              </a:buClr>
              <a:buFont typeface="Calibri" panose="020F0502020204030204" pitchFamily="34" charset="0"/>
              <a:buChar char="•"/>
            </a:pPr>
            <a:r>
              <a:rPr lang="en-US" sz="2600" dirty="0">
                <a:solidFill>
                  <a:schemeClr val="tx1">
                    <a:lumMod val="75000"/>
                    <a:lumOff val="25000"/>
                  </a:schemeClr>
                </a:solidFill>
              </a:rPr>
              <a:t>How can community investment be implemented? Within what framework?</a:t>
            </a:r>
          </a:p>
          <a:p>
            <a:pPr marL="380990" indent="-380990" defTabSz="914400">
              <a:lnSpc>
                <a:spcPct val="90000"/>
              </a:lnSpc>
              <a:spcAft>
                <a:spcPts val="800"/>
              </a:spcAft>
              <a:buClr>
                <a:schemeClr val="accent1"/>
              </a:buClr>
              <a:buFont typeface="Calibri" panose="020F0502020204030204" pitchFamily="34" charset="0"/>
              <a:buChar char="•"/>
            </a:pPr>
            <a:endParaRPr lang="en-US" sz="2600" dirty="0">
              <a:solidFill>
                <a:schemeClr val="tx1">
                  <a:lumMod val="75000"/>
                  <a:lumOff val="25000"/>
                </a:schemeClr>
              </a:solidFill>
            </a:endParaRPr>
          </a:p>
          <a:p>
            <a:pPr marL="380990" indent="-380990" defTabSz="914400">
              <a:lnSpc>
                <a:spcPct val="90000"/>
              </a:lnSpc>
              <a:spcAft>
                <a:spcPts val="800"/>
              </a:spcAft>
              <a:buClr>
                <a:schemeClr val="accent1"/>
              </a:buClr>
              <a:buFont typeface="Calibri" panose="020F0502020204030204" pitchFamily="34" charset="0"/>
              <a:buChar char="•"/>
            </a:pPr>
            <a:r>
              <a:rPr lang="en-US" sz="2600" dirty="0">
                <a:solidFill>
                  <a:schemeClr val="tx1">
                    <a:lumMod val="75000"/>
                    <a:lumOff val="25000"/>
                  </a:schemeClr>
                </a:solidFill>
              </a:rPr>
              <a:t>Is community investment part of social impact assessment or is it a separate process?</a:t>
            </a:r>
          </a:p>
          <a:p>
            <a:pPr marL="380990" indent="-380990" defTabSz="914400">
              <a:lnSpc>
                <a:spcPct val="90000"/>
              </a:lnSpc>
              <a:spcAft>
                <a:spcPts val="800"/>
              </a:spcAft>
              <a:buClr>
                <a:schemeClr val="accent1"/>
              </a:buClr>
              <a:buFont typeface="Calibri" panose="020F0502020204030204" pitchFamily="34" charset="0"/>
              <a:buChar char="•"/>
            </a:pPr>
            <a:endParaRPr lang="en-US" sz="2600" dirty="0">
              <a:solidFill>
                <a:schemeClr val="tx1">
                  <a:lumMod val="75000"/>
                  <a:lumOff val="25000"/>
                </a:schemeClr>
              </a:solidFill>
            </a:endParaRPr>
          </a:p>
          <a:p>
            <a:pPr marL="380990" indent="-380990" defTabSz="914400">
              <a:lnSpc>
                <a:spcPct val="90000"/>
              </a:lnSpc>
              <a:spcAft>
                <a:spcPts val="800"/>
              </a:spcAft>
              <a:buClr>
                <a:schemeClr val="accent1"/>
              </a:buClr>
              <a:buFont typeface="Calibri" panose="020F0502020204030204" pitchFamily="34" charset="0"/>
              <a:buChar char="•"/>
            </a:pPr>
            <a:r>
              <a:rPr lang="en-US" sz="2600" dirty="0">
                <a:solidFill>
                  <a:schemeClr val="tx1">
                    <a:lumMod val="75000"/>
                    <a:lumOff val="25000"/>
                  </a:schemeClr>
                </a:solidFill>
              </a:rPr>
              <a:t>Social Impact Assessment is the process of </a:t>
            </a:r>
            <a:r>
              <a:rPr lang="en-US" sz="2600" dirty="0" err="1">
                <a:solidFill>
                  <a:schemeClr val="tx1">
                    <a:lumMod val="75000"/>
                    <a:lumOff val="25000"/>
                  </a:schemeClr>
                </a:solidFill>
              </a:rPr>
              <a:t>analysing</a:t>
            </a:r>
            <a:r>
              <a:rPr lang="en-US" sz="2600" dirty="0">
                <a:solidFill>
                  <a:schemeClr val="tx1">
                    <a:lumMod val="75000"/>
                    <a:lumOff val="25000"/>
                  </a:schemeClr>
                </a:solidFill>
              </a:rPr>
              <a:t>, monitoring and managing social consequences, both </a:t>
            </a:r>
            <a:r>
              <a:rPr lang="en-US" sz="2600" b="1" dirty="0">
                <a:solidFill>
                  <a:schemeClr val="tx1">
                    <a:lumMod val="75000"/>
                    <a:lumOff val="25000"/>
                  </a:schemeClr>
                </a:solidFill>
              </a:rPr>
              <a:t>positive and negative</a:t>
            </a:r>
          </a:p>
        </p:txBody>
      </p:sp>
      <p:pic>
        <p:nvPicPr>
          <p:cNvPr id="4" name="Picture 3" descr="A light bulb and brain&#10;&#10;Description automatically generated">
            <a:extLst>
              <a:ext uri="{FF2B5EF4-FFF2-40B4-BE49-F238E27FC236}">
                <a16:creationId xmlns:a16="http://schemas.microsoft.com/office/drawing/2014/main" id="{F7FF4939-801E-EE4E-EB9F-0F5E0916B2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0570" y="2084269"/>
            <a:ext cx="3135109" cy="3135109"/>
          </a:xfrm>
          <a:prstGeom prst="rect">
            <a:avLst/>
          </a:prstGeom>
        </p:spPr>
      </p:pic>
    </p:spTree>
    <p:extLst>
      <p:ext uri="{BB962C8B-B14F-4D97-AF65-F5344CB8AC3E}">
        <p14:creationId xmlns:p14="http://schemas.microsoft.com/office/powerpoint/2010/main" val="1066002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35" name="Rectangle 22">
            <a:extLst>
              <a:ext uri="{FF2B5EF4-FFF2-40B4-BE49-F238E27FC236}">
                <a16:creationId xmlns:a16="http://schemas.microsoft.com/office/drawing/2014/main" id="{6720D536-430C-4E83-931F-71D0EBAAF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6" name="Rectangle 24">
            <a:extLst>
              <a:ext uri="{FF2B5EF4-FFF2-40B4-BE49-F238E27FC236}">
                <a16:creationId xmlns:a16="http://schemas.microsoft.com/office/drawing/2014/main" id="{29FCD79B-C962-4F96-83EC-55FFB0FA1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37" name="Straight Connector 26">
            <a:extLst>
              <a:ext uri="{FF2B5EF4-FFF2-40B4-BE49-F238E27FC236}">
                <a16:creationId xmlns:a16="http://schemas.microsoft.com/office/drawing/2014/main" id="{70EB3855-9AB3-4744-B89F-03807DCD38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8" name="Rectangle 2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egnaposto testo 4">
            <a:extLst>
              <a:ext uri="{FF2B5EF4-FFF2-40B4-BE49-F238E27FC236}">
                <a16:creationId xmlns:a16="http://schemas.microsoft.com/office/drawing/2014/main" id="{824A98A8-6CB4-8183-B2F2-120F7A20A40E}"/>
              </a:ext>
            </a:extLst>
          </p:cNvPr>
          <p:cNvSpPr txBox="1">
            <a:spLocks/>
          </p:cNvSpPr>
          <p:nvPr/>
        </p:nvSpPr>
        <p:spPr>
          <a:xfrm>
            <a:off x="949047" y="643466"/>
            <a:ext cx="2771273" cy="5225627"/>
          </a:xfrm>
          <a:prstGeom prst="rect">
            <a:avLst/>
          </a:prstGeom>
        </p:spPr>
        <p:txBody>
          <a:bodyPr vert="horz" lIns="91440" tIns="45720" rIns="91440" bIns="45720" rtlCol="0" anchor="ctr">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b="1" spc="-50" dirty="0">
                <a:solidFill>
                  <a:schemeClr val="tx1">
                    <a:lumMod val="75000"/>
                    <a:lumOff val="25000"/>
                  </a:schemeClr>
                </a:solidFill>
                <a:latin typeface="+mj-lt"/>
                <a:ea typeface="+mj-ea"/>
                <a:cs typeface="+mj-cs"/>
              </a:rPr>
              <a:t>The Question</a:t>
            </a:r>
          </a:p>
        </p:txBody>
      </p:sp>
      <p:cxnSp>
        <p:nvCxnSpPr>
          <p:cNvPr id="39" name="Straight Connector 3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3" name="Segnaposto testo 5">
            <a:extLst>
              <a:ext uri="{FF2B5EF4-FFF2-40B4-BE49-F238E27FC236}">
                <a16:creationId xmlns:a16="http://schemas.microsoft.com/office/drawing/2014/main" id="{D61A017A-8AD0-43FB-3132-0ECEA335E1B0}"/>
              </a:ext>
            </a:extLst>
          </p:cNvPr>
          <p:cNvSpPr txBox="1">
            <a:spLocks/>
          </p:cNvSpPr>
          <p:nvPr/>
        </p:nvSpPr>
        <p:spPr>
          <a:xfrm>
            <a:off x="4351019" y="643466"/>
            <a:ext cx="6895973" cy="5415690"/>
          </a:xfrm>
          <a:prstGeom prst="rect">
            <a:avLst/>
          </a:prstGeom>
        </p:spPr>
        <p:txBody>
          <a:bodyPr vert="horz" lIns="0" tIns="45720" rIns="0" bIns="45720" rtlCol="0" anchor="ct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990" indent="-380990" defTabSz="914400">
              <a:lnSpc>
                <a:spcPct val="90000"/>
              </a:lnSpc>
              <a:spcAft>
                <a:spcPts val="800"/>
              </a:spcAft>
              <a:buClr>
                <a:schemeClr val="accent3"/>
              </a:buClr>
              <a:buFont typeface="Calibri" panose="020F0502020204030204" pitchFamily="34" charset="0"/>
              <a:buChar char="•"/>
            </a:pPr>
            <a:r>
              <a:rPr lang="en-US" dirty="0">
                <a:solidFill>
                  <a:schemeClr val="tx1">
                    <a:lumMod val="75000"/>
                    <a:lumOff val="25000"/>
                  </a:schemeClr>
                </a:solidFill>
              </a:rPr>
              <a:t>The practices of impact assessment have evolved over time</a:t>
            </a:r>
          </a:p>
          <a:p>
            <a:pPr marL="380990" indent="-380990" defTabSz="914400">
              <a:lnSpc>
                <a:spcPct val="90000"/>
              </a:lnSpc>
              <a:spcAft>
                <a:spcPts val="800"/>
              </a:spcAft>
              <a:buClr>
                <a:schemeClr val="accent3"/>
              </a:buClr>
              <a:buFont typeface="Calibri" panose="020F0502020204030204" pitchFamily="34" charset="0"/>
              <a:buChar char="•"/>
            </a:pPr>
            <a:r>
              <a:rPr lang="en-US" dirty="0">
                <a:solidFill>
                  <a:schemeClr val="tx1">
                    <a:lumMod val="75000"/>
                    <a:lumOff val="25000"/>
                  </a:schemeClr>
                </a:solidFill>
              </a:rPr>
              <a:t>The concept of international development has evolved over time</a:t>
            </a:r>
          </a:p>
          <a:p>
            <a:pPr marL="380990" indent="-380990" defTabSz="914400">
              <a:lnSpc>
                <a:spcPct val="90000"/>
              </a:lnSpc>
              <a:spcAft>
                <a:spcPts val="800"/>
              </a:spcAft>
              <a:buClr>
                <a:schemeClr val="accent3"/>
              </a:buClr>
              <a:buFont typeface="Calibri" panose="020F0502020204030204" pitchFamily="34" charset="0"/>
              <a:buChar char="•"/>
            </a:pPr>
            <a:r>
              <a:rPr lang="en-US" dirty="0">
                <a:solidFill>
                  <a:schemeClr val="tx1">
                    <a:lumMod val="75000"/>
                    <a:lumOff val="25000"/>
                  </a:schemeClr>
                </a:solidFill>
              </a:rPr>
              <a:t>What would be the next step?</a:t>
            </a:r>
          </a:p>
          <a:p>
            <a:pPr marL="380990" indent="-380990" defTabSz="914400">
              <a:lnSpc>
                <a:spcPct val="90000"/>
              </a:lnSpc>
              <a:spcAft>
                <a:spcPts val="800"/>
              </a:spcAft>
              <a:buClr>
                <a:schemeClr val="accent3"/>
              </a:buClr>
              <a:buFont typeface="Calibri" panose="020F0502020204030204" pitchFamily="34" charset="0"/>
              <a:buChar char="•"/>
            </a:pPr>
            <a:r>
              <a:rPr lang="en-US" dirty="0">
                <a:solidFill>
                  <a:schemeClr val="tx1">
                    <a:lumMod val="75000"/>
                    <a:lumOff val="25000"/>
                  </a:schemeClr>
                </a:solidFill>
              </a:rPr>
              <a:t>Are the current practices and frameworks effective enough for achieving the goals of international development? </a:t>
            </a:r>
          </a:p>
          <a:p>
            <a:pPr marL="380990" indent="-380990" defTabSz="914400">
              <a:lnSpc>
                <a:spcPct val="90000"/>
              </a:lnSpc>
              <a:spcAft>
                <a:spcPts val="800"/>
              </a:spcAft>
              <a:buClr>
                <a:schemeClr val="accent3"/>
              </a:buClr>
              <a:buFont typeface="Calibri" panose="020F0502020204030204" pitchFamily="34" charset="0"/>
              <a:buChar char="•"/>
            </a:pPr>
            <a:r>
              <a:rPr lang="en-US" dirty="0">
                <a:solidFill>
                  <a:schemeClr val="tx1">
                    <a:lumMod val="75000"/>
                    <a:lumOff val="25000"/>
                  </a:schemeClr>
                </a:solidFill>
              </a:rPr>
              <a:t>This presentation addresses these questions focusing on the World Bank and its private sector arm, the International Finance Corporation (the IFC)</a:t>
            </a:r>
          </a:p>
          <a:p>
            <a:pPr marL="380990" indent="-380990" defTabSz="914400">
              <a:lnSpc>
                <a:spcPct val="90000"/>
              </a:lnSpc>
              <a:spcAft>
                <a:spcPts val="800"/>
              </a:spcAft>
              <a:buClr>
                <a:schemeClr val="accent3"/>
              </a:buClr>
              <a:buFont typeface="Calibri" panose="020F0502020204030204" pitchFamily="34" charset="0"/>
              <a:buChar char="•"/>
            </a:pPr>
            <a:r>
              <a:rPr lang="en-US" dirty="0">
                <a:solidFill>
                  <a:schemeClr val="tx1">
                    <a:lumMod val="75000"/>
                    <a:lumOff val="25000"/>
                  </a:schemeClr>
                </a:solidFill>
              </a:rPr>
              <a:t>The question is also relevant to the other IFIs (including the EBRD, ADB, AfDB and financial institutions adopting the Equator Principles)</a:t>
            </a:r>
          </a:p>
        </p:txBody>
      </p:sp>
      <p:sp>
        <p:nvSpPr>
          <p:cNvPr id="40" name="Rectangle 32">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67015015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4">
            <a:extLst>
              <a:ext uri="{FF2B5EF4-FFF2-40B4-BE49-F238E27FC236}">
                <a16:creationId xmlns:a16="http://schemas.microsoft.com/office/drawing/2014/main" id="{3E9161AD-48FD-7029-E832-0B9845BA0A50}"/>
              </a:ext>
            </a:extLst>
          </p:cNvPr>
          <p:cNvSpPr txBox="1">
            <a:spLocks/>
          </p:cNvSpPr>
          <p:nvPr/>
        </p:nvSpPr>
        <p:spPr>
          <a:xfrm>
            <a:off x="949047" y="643466"/>
            <a:ext cx="2771273" cy="5225627"/>
          </a:xfrm>
          <a:prstGeom prst="rect">
            <a:avLst/>
          </a:prstGeom>
        </p:spPr>
        <p:txBody>
          <a:bodyPr vert="horz" lIns="91440" tIns="45720" rIns="91440" bIns="45720" rtlCol="0" anchor="ctr">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dirty="0">
                <a:solidFill>
                  <a:schemeClr val="tx1">
                    <a:lumMod val="75000"/>
                    <a:lumOff val="25000"/>
                  </a:schemeClr>
                </a:solidFill>
                <a:latin typeface="+mj-lt"/>
                <a:ea typeface="+mj-ea"/>
                <a:cs typeface="+mj-cs"/>
              </a:rPr>
              <a:t>Question</a:t>
            </a:r>
          </a:p>
        </p:txBody>
      </p:sp>
      <p:sp>
        <p:nvSpPr>
          <p:cNvPr id="3" name="Segnaposto testo 5">
            <a:extLst>
              <a:ext uri="{FF2B5EF4-FFF2-40B4-BE49-F238E27FC236}">
                <a16:creationId xmlns:a16="http://schemas.microsoft.com/office/drawing/2014/main" id="{26327F8F-B9AF-8F12-A4D4-96E5B8627E9F}"/>
              </a:ext>
            </a:extLst>
          </p:cNvPr>
          <p:cNvSpPr txBox="1">
            <a:spLocks/>
          </p:cNvSpPr>
          <p:nvPr/>
        </p:nvSpPr>
        <p:spPr>
          <a:xfrm>
            <a:off x="3975101" y="643466"/>
            <a:ext cx="6426199" cy="5225628"/>
          </a:xfrm>
          <a:prstGeom prst="rect">
            <a:avLst/>
          </a:prstGeom>
        </p:spPr>
        <p:txBody>
          <a:bodyPr vert="horz" lIns="0" tIns="45720" rIns="0" bIns="45720" rtlCol="0" anchor="ct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200" spc="-50" dirty="0">
                <a:solidFill>
                  <a:schemeClr val="tx1">
                    <a:lumMod val="75000"/>
                    <a:lumOff val="25000"/>
                  </a:schemeClr>
                </a:solidFill>
                <a:latin typeface="+mj-lt"/>
                <a:ea typeface="+mj-ea"/>
                <a:cs typeface="+mj-cs"/>
              </a:rPr>
              <a:t>Is community investment part of social impact assessment – or is it a separate process?</a:t>
            </a:r>
          </a:p>
        </p:txBody>
      </p:sp>
      <p:pic>
        <p:nvPicPr>
          <p:cNvPr id="7" name="Picture 6" descr="A hand holding a red card&#10;&#10;Description automatically generated">
            <a:extLst>
              <a:ext uri="{FF2B5EF4-FFF2-40B4-BE49-F238E27FC236}">
                <a16:creationId xmlns:a16="http://schemas.microsoft.com/office/drawing/2014/main" id="{F05FF753-5303-3171-57AA-9329459C8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8606" y="3672106"/>
            <a:ext cx="2728694" cy="2728694"/>
          </a:xfrm>
          <a:prstGeom prst="rect">
            <a:avLst/>
          </a:prstGeom>
        </p:spPr>
      </p:pic>
    </p:spTree>
    <p:extLst>
      <p:ext uri="{BB962C8B-B14F-4D97-AF65-F5344CB8AC3E}">
        <p14:creationId xmlns:p14="http://schemas.microsoft.com/office/powerpoint/2010/main" val="393660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4">
            <a:extLst>
              <a:ext uri="{FF2B5EF4-FFF2-40B4-BE49-F238E27FC236}">
                <a16:creationId xmlns:a16="http://schemas.microsoft.com/office/drawing/2014/main" id="{48DE1A33-D50B-E427-9F02-BBC346CE6F7E}"/>
              </a:ext>
            </a:extLst>
          </p:cNvPr>
          <p:cNvSpPr txBox="1">
            <a:spLocks/>
          </p:cNvSpPr>
          <p:nvPr/>
        </p:nvSpPr>
        <p:spPr>
          <a:xfrm>
            <a:off x="433955" y="183760"/>
            <a:ext cx="11637819" cy="775998"/>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dirty="0">
                <a:solidFill>
                  <a:schemeClr val="tx1">
                    <a:lumMod val="75000"/>
                    <a:lumOff val="25000"/>
                  </a:schemeClr>
                </a:solidFill>
                <a:latin typeface="+mj-lt"/>
                <a:ea typeface="+mj-ea"/>
                <a:cs typeface="+mj-cs"/>
              </a:rPr>
              <a:t>Social Impact Assessment and Community Investment</a:t>
            </a:r>
          </a:p>
        </p:txBody>
      </p:sp>
      <p:sp>
        <p:nvSpPr>
          <p:cNvPr id="16" name="Segnaposto testo 5">
            <a:extLst>
              <a:ext uri="{FF2B5EF4-FFF2-40B4-BE49-F238E27FC236}">
                <a16:creationId xmlns:a16="http://schemas.microsoft.com/office/drawing/2014/main" id="{120BF6BB-258B-80BE-E242-4CEE598EC8E4}"/>
              </a:ext>
            </a:extLst>
          </p:cNvPr>
          <p:cNvSpPr txBox="1">
            <a:spLocks/>
          </p:cNvSpPr>
          <p:nvPr/>
        </p:nvSpPr>
        <p:spPr>
          <a:xfrm>
            <a:off x="433955" y="5935133"/>
            <a:ext cx="11548247" cy="529492"/>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800"/>
              </a:spcAft>
            </a:pPr>
            <a:r>
              <a:rPr lang="en-GB" sz="1100" i="1" dirty="0">
                <a:solidFill>
                  <a:srgbClr val="3EB1C8"/>
                </a:solidFill>
              </a:rPr>
              <a:t>Source: Gulakov and </a:t>
            </a:r>
            <a:r>
              <a:rPr lang="en-GB" sz="1100" i="1" dirty="0" err="1">
                <a:solidFill>
                  <a:srgbClr val="3EB1C8"/>
                </a:solidFill>
              </a:rPr>
              <a:t>Vanclay</a:t>
            </a:r>
            <a:r>
              <a:rPr lang="en-GB" sz="1100" i="1" dirty="0">
                <a:solidFill>
                  <a:srgbClr val="3EB1C8"/>
                </a:solidFill>
              </a:rPr>
              <a:t> (under review). Continuing to Put People First: Embedding community investment in the sustainability standards of international financial institutions</a:t>
            </a:r>
          </a:p>
        </p:txBody>
      </p:sp>
      <p:pic>
        <p:nvPicPr>
          <p:cNvPr id="4" name="Picture 3" descr="A screenshot of a computer&#10;&#10;Description automatically generated">
            <a:extLst>
              <a:ext uri="{FF2B5EF4-FFF2-40B4-BE49-F238E27FC236}">
                <a16:creationId xmlns:a16="http://schemas.microsoft.com/office/drawing/2014/main" id="{F29F6476-BC25-0E8B-C0BB-913D2E891D7C}"/>
              </a:ext>
            </a:extLst>
          </p:cNvPr>
          <p:cNvPicPr>
            <a:picLocks noChangeAspect="1"/>
          </p:cNvPicPr>
          <p:nvPr/>
        </p:nvPicPr>
        <p:blipFill rotWithShape="1">
          <a:blip r:embed="rId2"/>
          <a:srcRect l="62971" t="35558" r="11940" b="12096"/>
          <a:stretch/>
        </p:blipFill>
        <p:spPr bwMode="auto">
          <a:xfrm>
            <a:off x="1497319" y="1175659"/>
            <a:ext cx="8438500" cy="49520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4668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 name="Rectangle 9">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2" name="Straight Connector 11">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Segnaposto testo 4">
            <a:extLst>
              <a:ext uri="{FF2B5EF4-FFF2-40B4-BE49-F238E27FC236}">
                <a16:creationId xmlns:a16="http://schemas.microsoft.com/office/drawing/2014/main" id="{824A98A8-6CB4-8183-B2F2-120F7A20A40E}"/>
              </a:ext>
            </a:extLst>
          </p:cNvPr>
          <p:cNvSpPr txBox="1">
            <a:spLocks/>
          </p:cNvSpPr>
          <p:nvPr/>
        </p:nvSpPr>
        <p:spPr>
          <a:xfrm>
            <a:off x="492370" y="605896"/>
            <a:ext cx="3084844" cy="5646208"/>
          </a:xfrm>
          <a:prstGeom prst="rect">
            <a:avLst/>
          </a:prstGeom>
        </p:spPr>
        <p:txBody>
          <a:bodyPr vert="horz" lIns="91440" tIns="45720" rIns="91440" bIns="45720" rtlCol="0" anchor="ctr">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2800" spc="-50" dirty="0">
                <a:solidFill>
                  <a:srgbClr val="FFFFFF"/>
                </a:solidFill>
                <a:latin typeface="+mj-lt"/>
                <a:ea typeface="+mj-ea"/>
                <a:cs typeface="+mj-cs"/>
              </a:rPr>
              <a:t>Community Investment</a:t>
            </a:r>
          </a:p>
          <a:p>
            <a:pPr defTabSz="914400">
              <a:lnSpc>
                <a:spcPct val="85000"/>
              </a:lnSpc>
              <a:spcBef>
                <a:spcPct val="0"/>
              </a:spcBef>
              <a:spcAft>
                <a:spcPts val="600"/>
              </a:spcAft>
            </a:pPr>
            <a:endParaRPr lang="en-US" sz="2800" spc="-50" dirty="0">
              <a:solidFill>
                <a:srgbClr val="FFFFFF"/>
              </a:solidFill>
              <a:latin typeface="+mj-lt"/>
              <a:ea typeface="+mj-ea"/>
              <a:cs typeface="+mj-cs"/>
            </a:endParaRPr>
          </a:p>
          <a:p>
            <a:pPr defTabSz="914400">
              <a:lnSpc>
                <a:spcPct val="85000"/>
              </a:lnSpc>
              <a:spcBef>
                <a:spcPct val="0"/>
              </a:spcBef>
              <a:spcAft>
                <a:spcPts val="600"/>
              </a:spcAft>
            </a:pPr>
            <a:r>
              <a:rPr lang="en-US" sz="2800" spc="-50" dirty="0">
                <a:solidFill>
                  <a:srgbClr val="FFFFFF"/>
                </a:solidFill>
                <a:latin typeface="+mj-lt"/>
                <a:ea typeface="+mj-ea"/>
                <a:cs typeface="+mj-cs"/>
              </a:rPr>
              <a:t>Community Profiling &amp; Social Baseline Survey</a:t>
            </a:r>
          </a:p>
        </p:txBody>
      </p:sp>
      <p:sp>
        <p:nvSpPr>
          <p:cNvPr id="18" name="Rectangle 17">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4" name="Picture 3">
            <a:extLst>
              <a:ext uri="{FF2B5EF4-FFF2-40B4-BE49-F238E27FC236}">
                <a16:creationId xmlns:a16="http://schemas.microsoft.com/office/drawing/2014/main" id="{E0790673-DC12-193B-FEF8-CBCDD3924B59}"/>
              </a:ext>
            </a:extLst>
          </p:cNvPr>
          <p:cNvPicPr>
            <a:picLocks noChangeAspect="1"/>
          </p:cNvPicPr>
          <p:nvPr/>
        </p:nvPicPr>
        <p:blipFill rotWithShape="1">
          <a:blip r:embed="rId3"/>
          <a:srcRect l="65937" t="27778" r="7396" b="18333"/>
          <a:stretch/>
        </p:blipFill>
        <p:spPr>
          <a:xfrm>
            <a:off x="5535111" y="323850"/>
            <a:ext cx="5463357" cy="6210300"/>
          </a:xfrm>
          <a:prstGeom prst="rect">
            <a:avLst/>
          </a:prstGeom>
        </p:spPr>
      </p:pic>
    </p:spTree>
    <p:extLst>
      <p:ext uri="{BB962C8B-B14F-4D97-AF65-F5344CB8AC3E}">
        <p14:creationId xmlns:p14="http://schemas.microsoft.com/office/powerpoint/2010/main" val="700515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4">
            <a:extLst>
              <a:ext uri="{FF2B5EF4-FFF2-40B4-BE49-F238E27FC236}">
                <a16:creationId xmlns:a16="http://schemas.microsoft.com/office/drawing/2014/main" id="{48DE1A33-D50B-E427-9F02-BBC346CE6F7E}"/>
              </a:ext>
            </a:extLst>
          </p:cNvPr>
          <p:cNvSpPr txBox="1">
            <a:spLocks/>
          </p:cNvSpPr>
          <p:nvPr/>
        </p:nvSpPr>
        <p:spPr>
          <a:xfrm>
            <a:off x="1068779" y="393375"/>
            <a:ext cx="11637819" cy="775998"/>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dirty="0">
                <a:solidFill>
                  <a:schemeClr val="tx1">
                    <a:lumMod val="75000"/>
                    <a:lumOff val="25000"/>
                  </a:schemeClr>
                </a:solidFill>
                <a:latin typeface="+mj-lt"/>
                <a:ea typeface="+mj-ea"/>
                <a:cs typeface="+mj-cs"/>
              </a:rPr>
              <a:t>Community Profiling &amp; Social Baseline Survey</a:t>
            </a:r>
          </a:p>
        </p:txBody>
      </p:sp>
      <p:sp>
        <p:nvSpPr>
          <p:cNvPr id="16" name="Segnaposto testo 5">
            <a:extLst>
              <a:ext uri="{FF2B5EF4-FFF2-40B4-BE49-F238E27FC236}">
                <a16:creationId xmlns:a16="http://schemas.microsoft.com/office/drawing/2014/main" id="{120BF6BB-258B-80BE-E242-4CEE598EC8E4}"/>
              </a:ext>
            </a:extLst>
          </p:cNvPr>
          <p:cNvSpPr txBox="1">
            <a:spLocks/>
          </p:cNvSpPr>
          <p:nvPr/>
        </p:nvSpPr>
        <p:spPr>
          <a:xfrm>
            <a:off x="433955" y="5935132"/>
            <a:ext cx="11548247" cy="656167"/>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pPr>
            <a:r>
              <a:rPr lang="en-GB" sz="1100" i="1" dirty="0">
                <a:solidFill>
                  <a:srgbClr val="3EB1C8"/>
                </a:solidFill>
              </a:rPr>
              <a:t>Source: Nord Stream 2 (2017). Russian Social Impact Assessment. London: Environmental Resources Management Limited</a:t>
            </a:r>
          </a:p>
          <a:p>
            <a:pPr>
              <a:lnSpc>
                <a:spcPct val="100000"/>
              </a:lnSpc>
              <a:spcBef>
                <a:spcPts val="0"/>
              </a:spcBef>
            </a:pPr>
            <a:r>
              <a:rPr lang="en-GB" sz="1100" i="1" dirty="0">
                <a:solidFill>
                  <a:srgbClr val="3EB1C8"/>
                </a:solidFill>
              </a:rPr>
              <a:t>Gulakov, I., </a:t>
            </a:r>
            <a:r>
              <a:rPr lang="en-GB" sz="1100" i="1" dirty="0" err="1">
                <a:solidFill>
                  <a:srgbClr val="3EB1C8"/>
                </a:solidFill>
              </a:rPr>
              <a:t>Vanclay</a:t>
            </a:r>
            <a:r>
              <a:rPr lang="en-GB" sz="1100" i="1" dirty="0">
                <a:solidFill>
                  <a:srgbClr val="3EB1C8"/>
                </a:solidFill>
              </a:rPr>
              <a:t>, F., Arts, J. 2020. Modifying social impact assessment to enhance the effectiveness of company social investment strategies in contributing to local community development. IAPA https://doi.org/10.1080/14615517.2020.1765302 </a:t>
            </a:r>
          </a:p>
        </p:txBody>
      </p:sp>
      <p:sp>
        <p:nvSpPr>
          <p:cNvPr id="3" name="Segnaposto testo 5">
            <a:extLst>
              <a:ext uri="{FF2B5EF4-FFF2-40B4-BE49-F238E27FC236}">
                <a16:creationId xmlns:a16="http://schemas.microsoft.com/office/drawing/2014/main" id="{93FB0139-77A6-E351-2BB3-723A36CA6678}"/>
              </a:ext>
            </a:extLst>
          </p:cNvPr>
          <p:cNvSpPr txBox="1">
            <a:spLocks/>
          </p:cNvSpPr>
          <p:nvPr/>
        </p:nvSpPr>
        <p:spPr>
          <a:xfrm>
            <a:off x="5594652" y="1254125"/>
            <a:ext cx="6063948" cy="4841874"/>
          </a:xfrm>
          <a:prstGeom prst="rect">
            <a:avLst/>
          </a:prstGeom>
        </p:spPr>
        <p:txBody>
          <a:bodyPr vert="horz" lIns="0" tIns="45720" rIns="0" bIns="45720" rtlCol="0" anchor="ctr">
            <a:normAutofit lnSpcReduction="1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CI is based on local knowledge and data</a:t>
            </a:r>
          </a:p>
          <a:p>
            <a:pPr defTabSz="914400">
              <a:lnSpc>
                <a:spcPct val="90000"/>
              </a:lnSpc>
              <a:spcAft>
                <a:spcPts val="800"/>
              </a:spcAft>
              <a:buClr>
                <a:schemeClr val="accent1"/>
              </a:buClr>
            </a:pPr>
            <a:endParaRPr lang="en-GB" sz="1400" dirty="0">
              <a:solidFill>
                <a:schemeClr val="tx1">
                  <a:lumMod val="75000"/>
                  <a:lumOff val="25000"/>
                </a:schemeClr>
              </a:solidFill>
            </a:endParaRPr>
          </a:p>
          <a:p>
            <a:pPr defTabSz="914400">
              <a:lnSpc>
                <a:spcPct val="90000"/>
              </a:lnSpc>
              <a:spcAft>
                <a:spcPts val="800"/>
              </a:spcAft>
              <a:buClr>
                <a:schemeClr val="accent1"/>
              </a:buClr>
            </a:pPr>
            <a:r>
              <a:rPr lang="en-GB" b="1" dirty="0"/>
              <a:t>Community Profiling &amp; Social Baseline Survey</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Aimed at gaining understanding of project area</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Focused on those communities that are affected (</a:t>
            </a:r>
            <a:r>
              <a:rPr lang="en-GB" dirty="0" err="1">
                <a:solidFill>
                  <a:schemeClr val="tx1">
                    <a:lumMod val="75000"/>
                    <a:lumOff val="25000"/>
                  </a:schemeClr>
                </a:solidFill>
              </a:rPr>
              <a:t>‘project</a:t>
            </a:r>
            <a:r>
              <a:rPr lang="en-GB" dirty="0">
                <a:solidFill>
                  <a:schemeClr val="tx1">
                    <a:lumMod val="75000"/>
                    <a:lumOff val="25000"/>
                  </a:schemeClr>
                </a:solidFill>
              </a:rPr>
              <a:t> Area of Influence’)</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Sometimes CI might be extended to a wider district or region</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Largely informed by SIA results</a:t>
            </a:r>
          </a:p>
          <a:p>
            <a:pPr marL="380990" indent="-380990" defTabSz="914400">
              <a:lnSpc>
                <a:spcPct val="90000"/>
              </a:lnSpc>
              <a:spcAft>
                <a:spcPts val="800"/>
              </a:spcAft>
              <a:buClr>
                <a:schemeClr val="accent1"/>
              </a:buClr>
              <a:buFont typeface="Calibri" panose="020F0502020204030204" pitchFamily="34" charset="0"/>
              <a:buChar char="•"/>
            </a:pPr>
            <a:endParaRPr lang="en-GB" sz="1400" dirty="0">
              <a:solidFill>
                <a:schemeClr val="tx1">
                  <a:lumMod val="75000"/>
                  <a:lumOff val="25000"/>
                </a:schemeClr>
              </a:solidFill>
            </a:endParaRP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A </a:t>
            </a:r>
            <a:r>
              <a:rPr lang="en-GB" b="1" dirty="0">
                <a:solidFill>
                  <a:schemeClr val="tx1">
                    <a:lumMod val="75000"/>
                    <a:lumOff val="25000"/>
                  </a:schemeClr>
                </a:solidFill>
              </a:rPr>
              <a:t>different approach </a:t>
            </a:r>
            <a:r>
              <a:rPr lang="en-GB" dirty="0">
                <a:solidFill>
                  <a:schemeClr val="tx1">
                    <a:lumMod val="75000"/>
                    <a:lumOff val="25000"/>
                  </a:schemeClr>
                </a:solidFill>
              </a:rPr>
              <a:t>is needed for collecting baseline information for CI</a:t>
            </a:r>
          </a:p>
        </p:txBody>
      </p:sp>
      <p:pic>
        <p:nvPicPr>
          <p:cNvPr id="6" name="Picture 5">
            <a:extLst>
              <a:ext uri="{FF2B5EF4-FFF2-40B4-BE49-F238E27FC236}">
                <a16:creationId xmlns:a16="http://schemas.microsoft.com/office/drawing/2014/main" id="{1B2B6060-F903-9A71-E255-5C6E3D5A7CE5}"/>
              </a:ext>
            </a:extLst>
          </p:cNvPr>
          <p:cNvPicPr>
            <a:picLocks noChangeAspect="1"/>
          </p:cNvPicPr>
          <p:nvPr/>
        </p:nvPicPr>
        <p:blipFill rotWithShape="1">
          <a:blip r:embed="rId3"/>
          <a:srcRect l="36850" t="24953" r="36484" b="19306"/>
          <a:stretch/>
        </p:blipFill>
        <p:spPr>
          <a:xfrm>
            <a:off x="868892" y="1254125"/>
            <a:ext cx="3981190" cy="4681008"/>
          </a:xfrm>
          <a:prstGeom prst="rect">
            <a:avLst/>
          </a:prstGeom>
        </p:spPr>
      </p:pic>
    </p:spTree>
    <p:extLst>
      <p:ext uri="{BB962C8B-B14F-4D97-AF65-F5344CB8AC3E}">
        <p14:creationId xmlns:p14="http://schemas.microsoft.com/office/powerpoint/2010/main" val="1966480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4">
            <a:extLst>
              <a:ext uri="{FF2B5EF4-FFF2-40B4-BE49-F238E27FC236}">
                <a16:creationId xmlns:a16="http://schemas.microsoft.com/office/drawing/2014/main" id="{48DE1A33-D50B-E427-9F02-BBC346CE6F7E}"/>
              </a:ext>
            </a:extLst>
          </p:cNvPr>
          <p:cNvSpPr txBox="1">
            <a:spLocks/>
          </p:cNvSpPr>
          <p:nvPr/>
        </p:nvSpPr>
        <p:spPr>
          <a:xfrm>
            <a:off x="670845" y="336634"/>
            <a:ext cx="11637819" cy="775998"/>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dirty="0">
                <a:solidFill>
                  <a:schemeClr val="tx1">
                    <a:lumMod val="75000"/>
                    <a:lumOff val="25000"/>
                  </a:schemeClr>
                </a:solidFill>
                <a:latin typeface="+mj-lt"/>
                <a:ea typeface="+mj-ea"/>
                <a:cs typeface="+mj-cs"/>
              </a:rPr>
              <a:t>Community Investment &amp; Social Impact Assessment</a:t>
            </a:r>
          </a:p>
        </p:txBody>
      </p:sp>
      <p:sp>
        <p:nvSpPr>
          <p:cNvPr id="16" name="Segnaposto testo 5">
            <a:extLst>
              <a:ext uri="{FF2B5EF4-FFF2-40B4-BE49-F238E27FC236}">
                <a16:creationId xmlns:a16="http://schemas.microsoft.com/office/drawing/2014/main" id="{120BF6BB-258B-80BE-E242-4CEE598EC8E4}"/>
              </a:ext>
            </a:extLst>
          </p:cNvPr>
          <p:cNvSpPr txBox="1">
            <a:spLocks/>
          </p:cNvSpPr>
          <p:nvPr/>
        </p:nvSpPr>
        <p:spPr>
          <a:xfrm>
            <a:off x="433955" y="5935133"/>
            <a:ext cx="11548247" cy="529492"/>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800"/>
              </a:spcAft>
            </a:pPr>
            <a:r>
              <a:rPr lang="en-GB" sz="1100" i="1" dirty="0">
                <a:solidFill>
                  <a:srgbClr val="3EB1C8"/>
                </a:solidFill>
              </a:rPr>
              <a:t>Source: Gulakov and </a:t>
            </a:r>
            <a:r>
              <a:rPr lang="en-GB" sz="1100" i="1" dirty="0" err="1">
                <a:solidFill>
                  <a:srgbClr val="3EB1C8"/>
                </a:solidFill>
              </a:rPr>
              <a:t>Vanclay</a:t>
            </a:r>
            <a:r>
              <a:rPr lang="en-GB" sz="1100" i="1" dirty="0">
                <a:solidFill>
                  <a:srgbClr val="3EB1C8"/>
                </a:solidFill>
              </a:rPr>
              <a:t> (under review). Continuing to Put People First: Embedding community investment in the sustainability standards of international financial institutions</a:t>
            </a:r>
          </a:p>
        </p:txBody>
      </p:sp>
      <p:sp>
        <p:nvSpPr>
          <p:cNvPr id="3" name="Segnaposto testo 5">
            <a:extLst>
              <a:ext uri="{FF2B5EF4-FFF2-40B4-BE49-F238E27FC236}">
                <a16:creationId xmlns:a16="http://schemas.microsoft.com/office/drawing/2014/main" id="{93FB0139-77A6-E351-2BB3-723A36CA6678}"/>
              </a:ext>
            </a:extLst>
          </p:cNvPr>
          <p:cNvSpPr txBox="1">
            <a:spLocks/>
          </p:cNvSpPr>
          <p:nvPr/>
        </p:nvSpPr>
        <p:spPr>
          <a:xfrm>
            <a:off x="567267" y="1254125"/>
            <a:ext cx="10879667" cy="4681008"/>
          </a:xfrm>
          <a:prstGeom prst="rect">
            <a:avLst/>
          </a:prstGeom>
        </p:spPr>
        <p:txBody>
          <a:bodyPr vert="horz" lIns="0" tIns="45720" rIns="0" bIns="45720" rtlCol="0" anchor="ct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Aft>
                <a:spcPts val="800"/>
              </a:spcAft>
              <a:buClr>
                <a:schemeClr val="accent1"/>
              </a:buClr>
            </a:pPr>
            <a:r>
              <a:rPr lang="en-GB" b="1" dirty="0">
                <a:solidFill>
                  <a:schemeClr val="tx1">
                    <a:lumMod val="75000"/>
                    <a:lumOff val="25000"/>
                  </a:schemeClr>
                </a:solidFill>
              </a:rPr>
              <a:t>Social Impact Assessment</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The primary goal of SIA – avoid, mitigate and manage adverse impacts</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Social baseline survey as part of SIA tends to focus on those issues that relate to potential impacts</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Even if other information is collected, it is usually not reflected in the SIA in detail</a:t>
            </a:r>
          </a:p>
          <a:p>
            <a:pPr defTabSz="914400">
              <a:lnSpc>
                <a:spcPct val="90000"/>
              </a:lnSpc>
              <a:spcAft>
                <a:spcPts val="800"/>
              </a:spcAft>
              <a:buClr>
                <a:schemeClr val="accent1"/>
              </a:buClr>
            </a:pPr>
            <a:endParaRPr lang="en-GB" b="1" dirty="0">
              <a:solidFill>
                <a:schemeClr val="tx1">
                  <a:lumMod val="75000"/>
                  <a:lumOff val="25000"/>
                </a:schemeClr>
              </a:solidFill>
            </a:endParaRPr>
          </a:p>
          <a:p>
            <a:pPr defTabSz="914400">
              <a:lnSpc>
                <a:spcPct val="90000"/>
              </a:lnSpc>
              <a:spcAft>
                <a:spcPts val="800"/>
              </a:spcAft>
              <a:buClr>
                <a:schemeClr val="accent1"/>
              </a:buClr>
            </a:pPr>
            <a:r>
              <a:rPr lang="en-GB" b="1" dirty="0">
                <a:solidFill>
                  <a:schemeClr val="tx1">
                    <a:lumMod val="75000"/>
                    <a:lumOff val="25000"/>
                  </a:schemeClr>
                </a:solidFill>
              </a:rPr>
              <a:t>Community Investment</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The goal of CI – to develop or to create benefits</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Social baseline survey as part of CI aims at collecting information on all the key aspects of community wellbeing</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Another framework is required</a:t>
            </a:r>
          </a:p>
        </p:txBody>
      </p:sp>
    </p:spTree>
    <p:extLst>
      <p:ext uri="{BB962C8B-B14F-4D97-AF65-F5344CB8AC3E}">
        <p14:creationId xmlns:p14="http://schemas.microsoft.com/office/powerpoint/2010/main" val="3878997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4">
            <a:extLst>
              <a:ext uri="{FF2B5EF4-FFF2-40B4-BE49-F238E27FC236}">
                <a16:creationId xmlns:a16="http://schemas.microsoft.com/office/drawing/2014/main" id="{48DE1A33-D50B-E427-9F02-BBC346CE6F7E}"/>
              </a:ext>
            </a:extLst>
          </p:cNvPr>
          <p:cNvSpPr txBox="1">
            <a:spLocks/>
          </p:cNvSpPr>
          <p:nvPr/>
        </p:nvSpPr>
        <p:spPr>
          <a:xfrm>
            <a:off x="1474684" y="29989"/>
            <a:ext cx="4621316" cy="775998"/>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300" spc="-50" dirty="0">
                <a:solidFill>
                  <a:schemeClr val="tx1">
                    <a:lumMod val="75000"/>
                    <a:lumOff val="25000"/>
                  </a:schemeClr>
                </a:solidFill>
                <a:latin typeface="+mj-lt"/>
                <a:ea typeface="+mj-ea"/>
                <a:cs typeface="+mj-cs"/>
              </a:rPr>
              <a:t>Impact Assessment</a:t>
            </a:r>
          </a:p>
        </p:txBody>
      </p:sp>
      <p:sp>
        <p:nvSpPr>
          <p:cNvPr id="16" name="Segnaposto testo 5">
            <a:extLst>
              <a:ext uri="{FF2B5EF4-FFF2-40B4-BE49-F238E27FC236}">
                <a16:creationId xmlns:a16="http://schemas.microsoft.com/office/drawing/2014/main" id="{120BF6BB-258B-80BE-E242-4CEE598EC8E4}"/>
              </a:ext>
            </a:extLst>
          </p:cNvPr>
          <p:cNvSpPr txBox="1">
            <a:spLocks/>
          </p:cNvSpPr>
          <p:nvPr/>
        </p:nvSpPr>
        <p:spPr>
          <a:xfrm>
            <a:off x="493332" y="5693990"/>
            <a:ext cx="11548247" cy="529492"/>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800"/>
              </a:spcAft>
            </a:pPr>
            <a:r>
              <a:rPr lang="en-GB" sz="1100" i="1" dirty="0">
                <a:solidFill>
                  <a:srgbClr val="3EB1C8"/>
                </a:solidFill>
              </a:rPr>
              <a:t>Sources:  Figure 1 – IFC Performance Standards, IFC website: </a:t>
            </a:r>
            <a:r>
              <a:rPr lang="en-GB" sz="1100" i="1" dirty="0">
                <a:solidFill>
                  <a:srgbClr val="3EB1C8"/>
                </a:solidFill>
                <a:hlinkClick r:id="rId3"/>
              </a:rPr>
              <a:t>www.ifc.org/en/insights-reports/2012/ifc-performance-standards</a:t>
            </a:r>
            <a:endParaRPr lang="en-GB" sz="1100" i="1" dirty="0">
              <a:solidFill>
                <a:srgbClr val="3EB1C8"/>
              </a:solidFill>
            </a:endParaRPr>
          </a:p>
          <a:p>
            <a:pPr>
              <a:lnSpc>
                <a:spcPct val="100000"/>
              </a:lnSpc>
              <a:spcBef>
                <a:spcPts val="0"/>
              </a:spcBef>
              <a:spcAft>
                <a:spcPts val="800"/>
              </a:spcAft>
            </a:pPr>
            <a:r>
              <a:rPr lang="en-GB" sz="1100" i="1" dirty="0">
                <a:solidFill>
                  <a:srgbClr val="3EB1C8"/>
                </a:solidFill>
              </a:rPr>
              <a:t>Figure 2 - The social Framework for projects (simple version), Smyth, E., &amp; </a:t>
            </a:r>
            <a:r>
              <a:rPr lang="en-GB" sz="1100" i="1" dirty="0" err="1">
                <a:solidFill>
                  <a:srgbClr val="3EB1C8"/>
                </a:solidFill>
              </a:rPr>
              <a:t>Vanclay</a:t>
            </a:r>
            <a:r>
              <a:rPr lang="en-GB" sz="1100" i="1" dirty="0">
                <a:solidFill>
                  <a:srgbClr val="3EB1C8"/>
                </a:solidFill>
              </a:rPr>
              <a:t>, F. (2017). The Social Framework for Projects: a conceptual but practical model to assist in assessing, planning and managing the social impacts of projects. IAPA, 35(1), 65-80. https://doi.org/10.1080/14615517.2016.1271539</a:t>
            </a:r>
          </a:p>
        </p:txBody>
      </p:sp>
      <p:pic>
        <p:nvPicPr>
          <p:cNvPr id="14" name="Picture 13">
            <a:extLst>
              <a:ext uri="{FF2B5EF4-FFF2-40B4-BE49-F238E27FC236}">
                <a16:creationId xmlns:a16="http://schemas.microsoft.com/office/drawing/2014/main" id="{C6B62C66-12F2-CA73-C2F3-4F21BE52DC1D}"/>
              </a:ext>
            </a:extLst>
          </p:cNvPr>
          <p:cNvPicPr>
            <a:picLocks noChangeAspect="1"/>
          </p:cNvPicPr>
          <p:nvPr/>
        </p:nvPicPr>
        <p:blipFill rotWithShape="1">
          <a:blip r:embed="rId4"/>
          <a:srcRect l="15104" t="29443" r="51884" b="16111"/>
          <a:stretch/>
        </p:blipFill>
        <p:spPr>
          <a:xfrm>
            <a:off x="7132538" y="875500"/>
            <a:ext cx="4336568" cy="4022918"/>
          </a:xfrm>
          <a:prstGeom prst="rect">
            <a:avLst/>
          </a:prstGeom>
        </p:spPr>
      </p:pic>
      <p:pic>
        <p:nvPicPr>
          <p:cNvPr id="1026" name="Picture 2">
            <a:extLst>
              <a:ext uri="{FF2B5EF4-FFF2-40B4-BE49-F238E27FC236}">
                <a16:creationId xmlns:a16="http://schemas.microsoft.com/office/drawing/2014/main" id="{06081316-4A68-5D57-80E2-1ADB7E824CD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572" b="10298"/>
          <a:stretch/>
        </p:blipFill>
        <p:spPr bwMode="auto">
          <a:xfrm>
            <a:off x="1311018" y="875500"/>
            <a:ext cx="3948286" cy="4068858"/>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testo 4">
            <a:extLst>
              <a:ext uri="{FF2B5EF4-FFF2-40B4-BE49-F238E27FC236}">
                <a16:creationId xmlns:a16="http://schemas.microsoft.com/office/drawing/2014/main" id="{7199B54A-8E7F-4548-2814-20884C4179D8}"/>
              </a:ext>
            </a:extLst>
          </p:cNvPr>
          <p:cNvSpPr txBox="1">
            <a:spLocks/>
          </p:cNvSpPr>
          <p:nvPr/>
        </p:nvSpPr>
        <p:spPr>
          <a:xfrm>
            <a:off x="6966414" y="29989"/>
            <a:ext cx="4621316" cy="775998"/>
          </a:xfrm>
          <a:prstGeom prst="rect">
            <a:avLst/>
          </a:prstGeom>
        </p:spPr>
        <p:txBody>
          <a:bodyPr vert="horz" lIns="91440" tIns="45720" rIns="91440" bIns="45720" rtlCol="0" anchor="b">
            <a:normAutofit fontScale="92500"/>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dirty="0">
                <a:solidFill>
                  <a:schemeClr val="tx1">
                    <a:lumMod val="75000"/>
                    <a:lumOff val="25000"/>
                  </a:schemeClr>
                </a:solidFill>
                <a:latin typeface="+mj-lt"/>
                <a:ea typeface="+mj-ea"/>
                <a:cs typeface="+mj-cs"/>
              </a:rPr>
              <a:t>Community Investment</a:t>
            </a:r>
          </a:p>
        </p:txBody>
      </p:sp>
      <p:sp>
        <p:nvSpPr>
          <p:cNvPr id="3" name="Segnaposto testo 4">
            <a:extLst>
              <a:ext uri="{FF2B5EF4-FFF2-40B4-BE49-F238E27FC236}">
                <a16:creationId xmlns:a16="http://schemas.microsoft.com/office/drawing/2014/main" id="{E78E261D-7E58-AF08-E279-168704FB3B91}"/>
              </a:ext>
            </a:extLst>
          </p:cNvPr>
          <p:cNvSpPr txBox="1">
            <a:spLocks/>
          </p:cNvSpPr>
          <p:nvPr/>
        </p:nvSpPr>
        <p:spPr>
          <a:xfrm>
            <a:off x="1176718" y="4775012"/>
            <a:ext cx="5327752" cy="775998"/>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2600" b="1" spc="-50" dirty="0">
                <a:solidFill>
                  <a:schemeClr val="tx1">
                    <a:lumMod val="75000"/>
                    <a:lumOff val="25000"/>
                  </a:schemeClr>
                </a:solidFill>
                <a:latin typeface="+mj-lt"/>
                <a:ea typeface="+mj-ea"/>
                <a:cs typeface="+mj-cs"/>
              </a:rPr>
              <a:t>IFC Performance Standards</a:t>
            </a:r>
          </a:p>
        </p:txBody>
      </p:sp>
      <p:sp>
        <p:nvSpPr>
          <p:cNvPr id="5" name="Segnaposto testo 4">
            <a:extLst>
              <a:ext uri="{FF2B5EF4-FFF2-40B4-BE49-F238E27FC236}">
                <a16:creationId xmlns:a16="http://schemas.microsoft.com/office/drawing/2014/main" id="{5890E909-7AE8-A806-1904-DE9259CB0E55}"/>
              </a:ext>
            </a:extLst>
          </p:cNvPr>
          <p:cNvSpPr txBox="1">
            <a:spLocks/>
          </p:cNvSpPr>
          <p:nvPr/>
        </p:nvSpPr>
        <p:spPr>
          <a:xfrm>
            <a:off x="6990164" y="4752393"/>
            <a:ext cx="5478173" cy="775998"/>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2600" b="1" spc="-50" dirty="0">
                <a:solidFill>
                  <a:schemeClr val="tx1">
                    <a:lumMod val="75000"/>
                    <a:lumOff val="25000"/>
                  </a:schemeClr>
                </a:solidFill>
                <a:latin typeface="+mj-lt"/>
                <a:ea typeface="+mj-ea"/>
                <a:cs typeface="+mj-cs"/>
              </a:rPr>
              <a:t>Social Framework for Projects</a:t>
            </a:r>
          </a:p>
        </p:txBody>
      </p:sp>
    </p:spTree>
    <p:extLst>
      <p:ext uri="{BB962C8B-B14F-4D97-AF65-F5344CB8AC3E}">
        <p14:creationId xmlns:p14="http://schemas.microsoft.com/office/powerpoint/2010/main" val="4128190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4" name="Straight Connector 13">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Segnaposto testo 4">
            <a:extLst>
              <a:ext uri="{FF2B5EF4-FFF2-40B4-BE49-F238E27FC236}">
                <a16:creationId xmlns:a16="http://schemas.microsoft.com/office/drawing/2014/main" id="{824A98A8-6CB4-8183-B2F2-120F7A20A40E}"/>
              </a:ext>
            </a:extLst>
          </p:cNvPr>
          <p:cNvSpPr txBox="1">
            <a:spLocks/>
          </p:cNvSpPr>
          <p:nvPr/>
        </p:nvSpPr>
        <p:spPr>
          <a:xfrm>
            <a:off x="543073" y="1883273"/>
            <a:ext cx="3084844" cy="3335519"/>
          </a:xfrm>
          <a:prstGeom prst="rect">
            <a:avLst/>
          </a:prstGeom>
        </p:spPr>
        <p:txBody>
          <a:bodyPr vert="horz" lIns="0" tIns="45720" rIns="0" bIns="45720" rtlCol="0">
            <a:no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Bef>
                <a:spcPct val="0"/>
              </a:spcBef>
              <a:spcAft>
                <a:spcPts val="600"/>
              </a:spcAft>
              <a:buClr>
                <a:schemeClr val="accent1"/>
              </a:buClr>
              <a:buFont typeface="Calibri" panose="020F0502020204030204" pitchFamily="34" charset="0"/>
            </a:pPr>
            <a:r>
              <a:rPr lang="en-US" sz="2800" spc="-50" dirty="0">
                <a:solidFill>
                  <a:srgbClr val="FFFFFF"/>
                </a:solidFill>
              </a:rPr>
              <a:t>Community Investment </a:t>
            </a:r>
          </a:p>
          <a:p>
            <a:pPr defTabSz="914400">
              <a:lnSpc>
                <a:spcPct val="90000"/>
              </a:lnSpc>
              <a:spcBef>
                <a:spcPct val="0"/>
              </a:spcBef>
              <a:spcAft>
                <a:spcPts val="600"/>
              </a:spcAft>
              <a:buClr>
                <a:schemeClr val="accent1"/>
              </a:buClr>
              <a:buFont typeface="Calibri" panose="020F0502020204030204" pitchFamily="34" charset="0"/>
            </a:pPr>
            <a:endParaRPr lang="en-US" sz="2800" spc="-50" dirty="0">
              <a:solidFill>
                <a:srgbClr val="FFFFFF"/>
              </a:solidFill>
            </a:endParaRPr>
          </a:p>
          <a:p>
            <a:pPr defTabSz="914400">
              <a:lnSpc>
                <a:spcPct val="90000"/>
              </a:lnSpc>
              <a:spcBef>
                <a:spcPct val="0"/>
              </a:spcBef>
              <a:spcAft>
                <a:spcPts val="600"/>
              </a:spcAft>
              <a:buClr>
                <a:schemeClr val="accent1"/>
              </a:buClr>
              <a:buFont typeface="Calibri" panose="020F0502020204030204" pitchFamily="34" charset="0"/>
            </a:pPr>
            <a:r>
              <a:rPr lang="en-US" sz="2800" spc="-50" dirty="0">
                <a:solidFill>
                  <a:srgbClr val="FFFFFF"/>
                </a:solidFill>
              </a:rPr>
              <a:t>Analysis of Existing Development Plans &amp; Initiatives</a:t>
            </a:r>
          </a:p>
        </p:txBody>
      </p:sp>
      <p:sp>
        <p:nvSpPr>
          <p:cNvPr id="20" name="Rectangle 19">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5" name="Picture 4">
            <a:extLst>
              <a:ext uri="{FF2B5EF4-FFF2-40B4-BE49-F238E27FC236}">
                <a16:creationId xmlns:a16="http://schemas.microsoft.com/office/drawing/2014/main" id="{8130289C-1D18-07F9-F859-14327906D92D}"/>
              </a:ext>
            </a:extLst>
          </p:cNvPr>
          <p:cNvPicPr>
            <a:picLocks noChangeAspect="1"/>
          </p:cNvPicPr>
          <p:nvPr/>
        </p:nvPicPr>
        <p:blipFill rotWithShape="1">
          <a:blip r:embed="rId3"/>
          <a:srcRect l="66146" t="27408" r="8552" b="17670"/>
          <a:stretch/>
        </p:blipFill>
        <p:spPr>
          <a:xfrm>
            <a:off x="5435511" y="307566"/>
            <a:ext cx="5312827" cy="6486934"/>
          </a:xfrm>
          <a:prstGeom prst="rect">
            <a:avLst/>
          </a:prstGeom>
        </p:spPr>
      </p:pic>
    </p:spTree>
    <p:extLst>
      <p:ext uri="{BB962C8B-B14F-4D97-AF65-F5344CB8AC3E}">
        <p14:creationId xmlns:p14="http://schemas.microsoft.com/office/powerpoint/2010/main" val="2183384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8277D-FF3F-E708-A159-00209112D723}"/>
            </a:ext>
          </a:extLst>
        </p:cNvPr>
        <p:cNvGrpSpPr/>
        <p:nvPr/>
      </p:nvGrpSpPr>
      <p:grpSpPr>
        <a:xfrm>
          <a:off x="0" y="0"/>
          <a:ext cx="0" cy="0"/>
          <a:chOff x="0" y="0"/>
          <a:chExt cx="0" cy="0"/>
        </a:xfrm>
      </p:grpSpPr>
      <p:sp>
        <p:nvSpPr>
          <p:cNvPr id="2" name="Segnaposto testo 4">
            <a:extLst>
              <a:ext uri="{FF2B5EF4-FFF2-40B4-BE49-F238E27FC236}">
                <a16:creationId xmlns:a16="http://schemas.microsoft.com/office/drawing/2014/main" id="{C071CF14-AE1A-7264-3F45-07E84748CED8}"/>
              </a:ext>
            </a:extLst>
          </p:cNvPr>
          <p:cNvSpPr txBox="1">
            <a:spLocks/>
          </p:cNvSpPr>
          <p:nvPr/>
        </p:nvSpPr>
        <p:spPr>
          <a:xfrm>
            <a:off x="1602179" y="301705"/>
            <a:ext cx="11637819" cy="775998"/>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dirty="0">
                <a:solidFill>
                  <a:schemeClr val="tx1">
                    <a:lumMod val="75000"/>
                    <a:lumOff val="25000"/>
                  </a:schemeClr>
                </a:solidFill>
                <a:latin typeface="+mj-lt"/>
                <a:ea typeface="+mj-ea"/>
                <a:cs typeface="+mj-cs"/>
              </a:rPr>
              <a:t>Analysis of development plans &amp; initiatives</a:t>
            </a:r>
          </a:p>
        </p:txBody>
      </p:sp>
      <p:sp>
        <p:nvSpPr>
          <p:cNvPr id="16" name="Segnaposto testo 5">
            <a:extLst>
              <a:ext uri="{FF2B5EF4-FFF2-40B4-BE49-F238E27FC236}">
                <a16:creationId xmlns:a16="http://schemas.microsoft.com/office/drawing/2014/main" id="{E831E336-B6E2-F4F5-5D7B-1C1B861264E9}"/>
              </a:ext>
            </a:extLst>
          </p:cNvPr>
          <p:cNvSpPr txBox="1">
            <a:spLocks/>
          </p:cNvSpPr>
          <p:nvPr/>
        </p:nvSpPr>
        <p:spPr>
          <a:xfrm>
            <a:off x="643753" y="5935133"/>
            <a:ext cx="11548247" cy="330200"/>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300"/>
              </a:spcAft>
            </a:pPr>
            <a:r>
              <a:rPr lang="en-GB" sz="1100" i="1" dirty="0">
                <a:solidFill>
                  <a:srgbClr val="3EB1C8"/>
                </a:solidFill>
              </a:rPr>
              <a:t>Source: Figure above: </a:t>
            </a:r>
            <a:r>
              <a:rPr lang="en-GB" sz="1100" i="1" dirty="0">
                <a:solidFill>
                  <a:srgbClr val="3EB1C8"/>
                </a:solidFill>
                <a:hlinkClick r:id="rId3"/>
              </a:rPr>
              <a:t>https://pmtips.net/article/planning-doc-development-plan</a:t>
            </a:r>
            <a:endParaRPr lang="en-GB" sz="1100" i="1" dirty="0">
              <a:solidFill>
                <a:srgbClr val="3EB1C8"/>
              </a:solidFill>
            </a:endParaRPr>
          </a:p>
          <a:p>
            <a:pPr>
              <a:lnSpc>
                <a:spcPct val="100000"/>
              </a:lnSpc>
              <a:spcBef>
                <a:spcPts val="0"/>
              </a:spcBef>
              <a:spcAft>
                <a:spcPts val="300"/>
              </a:spcAft>
            </a:pPr>
            <a:r>
              <a:rPr lang="en-GB" sz="1100" i="1" dirty="0">
                <a:solidFill>
                  <a:srgbClr val="3EB1C8"/>
                </a:solidFill>
              </a:rPr>
              <a:t>Figure below: author</a:t>
            </a:r>
          </a:p>
        </p:txBody>
      </p:sp>
      <p:sp>
        <p:nvSpPr>
          <p:cNvPr id="3" name="Segnaposto testo 5">
            <a:extLst>
              <a:ext uri="{FF2B5EF4-FFF2-40B4-BE49-F238E27FC236}">
                <a16:creationId xmlns:a16="http://schemas.microsoft.com/office/drawing/2014/main" id="{979759FC-AA5B-20B4-0156-B6E6A5182368}"/>
              </a:ext>
            </a:extLst>
          </p:cNvPr>
          <p:cNvSpPr txBox="1">
            <a:spLocks/>
          </p:cNvSpPr>
          <p:nvPr/>
        </p:nvSpPr>
        <p:spPr>
          <a:xfrm>
            <a:off x="5486454" y="1077673"/>
            <a:ext cx="6375346" cy="5146675"/>
          </a:xfrm>
          <a:prstGeom prst="rect">
            <a:avLst/>
          </a:prstGeom>
        </p:spPr>
        <p:txBody>
          <a:bodyPr vert="horz" lIns="0" tIns="45720" rIns="0" bIns="45720" rtlCol="0" anchor="ct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Analysis of planning documents of various levels: strategic, topic- and community-specific, etc. </a:t>
            </a:r>
          </a:p>
          <a:p>
            <a:pPr marL="723900" indent="-342900" defTabSz="914400">
              <a:lnSpc>
                <a:spcPct val="90000"/>
              </a:lnSpc>
              <a:spcAft>
                <a:spcPts val="800"/>
              </a:spcAft>
              <a:buClr>
                <a:schemeClr val="accent1"/>
              </a:buClr>
              <a:buFont typeface="Wingdings" panose="05000000000000000000" pitchFamily="2" charset="2"/>
              <a:buChar char="Ø"/>
            </a:pPr>
            <a:r>
              <a:rPr lang="en-GB" dirty="0">
                <a:solidFill>
                  <a:schemeClr val="tx1">
                    <a:lumMod val="75000"/>
                    <a:lumOff val="25000"/>
                  </a:schemeClr>
                </a:solidFill>
              </a:rPr>
              <a:t>screen the documents</a:t>
            </a:r>
          </a:p>
          <a:p>
            <a:pPr marL="723900" indent="-342900" defTabSz="914400">
              <a:lnSpc>
                <a:spcPct val="90000"/>
              </a:lnSpc>
              <a:spcAft>
                <a:spcPts val="800"/>
              </a:spcAft>
              <a:buClr>
                <a:schemeClr val="accent1"/>
              </a:buClr>
              <a:buFont typeface="Wingdings" panose="05000000000000000000" pitchFamily="2" charset="2"/>
              <a:buChar char="Ø"/>
            </a:pPr>
            <a:r>
              <a:rPr lang="en-GB" dirty="0">
                <a:solidFill>
                  <a:schemeClr val="tx1">
                    <a:lumMod val="75000"/>
                    <a:lumOff val="25000"/>
                  </a:schemeClr>
                </a:solidFill>
              </a:rPr>
              <a:t>identify strengths, needs &amp; specific programmes and projects to address them</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Interviewing relevant government officials</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Analysis of initiatives conducted by other actors</a:t>
            </a:r>
          </a:p>
          <a:p>
            <a:pPr marL="380990" indent="-380990" defTabSz="914400">
              <a:lnSpc>
                <a:spcPct val="90000"/>
              </a:lnSpc>
              <a:spcAft>
                <a:spcPts val="800"/>
              </a:spcAft>
              <a:buClr>
                <a:schemeClr val="accent1"/>
              </a:buClr>
              <a:buFont typeface="Calibri" panose="020F0502020204030204" pitchFamily="34" charset="0"/>
              <a:buChar char="•"/>
            </a:pPr>
            <a:endParaRPr lang="en-GB" sz="1600" dirty="0">
              <a:solidFill>
                <a:schemeClr val="tx1">
                  <a:lumMod val="75000"/>
                  <a:lumOff val="25000"/>
                </a:schemeClr>
              </a:solidFill>
            </a:endParaRP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Understand community strengths &amp; needs as viewed by the government and other actors</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Find potential partners for implementing future community investment projects</a:t>
            </a:r>
          </a:p>
        </p:txBody>
      </p:sp>
      <p:pic>
        <p:nvPicPr>
          <p:cNvPr id="4" name="Picture 3" descr="A picture containing tree, sky, outdoor, grass&#10;&#10;Description automatically generated">
            <a:extLst>
              <a:ext uri="{FF2B5EF4-FFF2-40B4-BE49-F238E27FC236}">
                <a16:creationId xmlns:a16="http://schemas.microsoft.com/office/drawing/2014/main" id="{EEA193F6-D639-CC2F-B7D5-9E8D8A2FC0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777" y="3557767"/>
            <a:ext cx="3951163" cy="2292614"/>
          </a:xfrm>
          <a:prstGeom prst="rect">
            <a:avLst/>
          </a:prstGeom>
          <a:ln>
            <a:solidFill>
              <a:schemeClr val="accent1"/>
            </a:solidFill>
          </a:ln>
        </p:spPr>
      </p:pic>
      <p:pic>
        <p:nvPicPr>
          <p:cNvPr id="5" name="Picture 4">
            <a:extLst>
              <a:ext uri="{FF2B5EF4-FFF2-40B4-BE49-F238E27FC236}">
                <a16:creationId xmlns:a16="http://schemas.microsoft.com/office/drawing/2014/main" id="{7F422BE0-B1CB-6D02-732E-95CE6E18E9B6}"/>
              </a:ext>
            </a:extLst>
          </p:cNvPr>
          <p:cNvPicPr>
            <a:picLocks noChangeAspect="1"/>
          </p:cNvPicPr>
          <p:nvPr/>
        </p:nvPicPr>
        <p:blipFill>
          <a:blip r:embed="rId5"/>
          <a:stretch>
            <a:fillRect/>
          </a:stretch>
        </p:blipFill>
        <p:spPr>
          <a:xfrm>
            <a:off x="1068778" y="1206470"/>
            <a:ext cx="3951163" cy="2222530"/>
          </a:xfrm>
          <a:prstGeom prst="rect">
            <a:avLst/>
          </a:prstGeom>
          <a:ln>
            <a:solidFill>
              <a:schemeClr val="accent1"/>
            </a:solidFill>
          </a:ln>
        </p:spPr>
      </p:pic>
    </p:spTree>
    <p:extLst>
      <p:ext uri="{BB962C8B-B14F-4D97-AF65-F5344CB8AC3E}">
        <p14:creationId xmlns:p14="http://schemas.microsoft.com/office/powerpoint/2010/main" val="1139715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4" name="Straight Connector 13">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Segnaposto testo 4">
            <a:extLst>
              <a:ext uri="{FF2B5EF4-FFF2-40B4-BE49-F238E27FC236}">
                <a16:creationId xmlns:a16="http://schemas.microsoft.com/office/drawing/2014/main" id="{824A98A8-6CB4-8183-B2F2-120F7A20A40E}"/>
              </a:ext>
            </a:extLst>
          </p:cNvPr>
          <p:cNvSpPr txBox="1">
            <a:spLocks/>
          </p:cNvSpPr>
          <p:nvPr/>
        </p:nvSpPr>
        <p:spPr>
          <a:xfrm>
            <a:off x="477622" y="2368321"/>
            <a:ext cx="3084844" cy="3335519"/>
          </a:xfrm>
          <a:prstGeom prst="rect">
            <a:avLst/>
          </a:prstGeom>
        </p:spPr>
        <p:txBody>
          <a:bodyPr vert="horz" lIns="0" tIns="45720" rIns="0" bIns="45720" rtlCol="0">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Bef>
                <a:spcPct val="0"/>
              </a:spcBef>
              <a:spcAft>
                <a:spcPts val="600"/>
              </a:spcAft>
              <a:buClr>
                <a:schemeClr val="accent1"/>
              </a:buClr>
              <a:buFont typeface="Calibri" panose="020F0502020204030204" pitchFamily="34" charset="0"/>
            </a:pPr>
            <a:r>
              <a:rPr lang="en-US" sz="2800" spc="-50" dirty="0">
                <a:solidFill>
                  <a:srgbClr val="FFFFFF"/>
                </a:solidFill>
              </a:rPr>
              <a:t>Community Investment </a:t>
            </a:r>
          </a:p>
          <a:p>
            <a:pPr defTabSz="914400">
              <a:lnSpc>
                <a:spcPct val="90000"/>
              </a:lnSpc>
              <a:spcBef>
                <a:spcPct val="0"/>
              </a:spcBef>
              <a:spcAft>
                <a:spcPts val="600"/>
              </a:spcAft>
              <a:buClr>
                <a:schemeClr val="accent1"/>
              </a:buClr>
              <a:buFont typeface="Calibri" panose="020F0502020204030204" pitchFamily="34" charset="0"/>
            </a:pPr>
            <a:endParaRPr lang="en-US" sz="2800" spc="-50" dirty="0">
              <a:solidFill>
                <a:srgbClr val="FFFFFF"/>
              </a:solidFill>
            </a:endParaRPr>
          </a:p>
          <a:p>
            <a:pPr defTabSz="914400">
              <a:lnSpc>
                <a:spcPct val="90000"/>
              </a:lnSpc>
              <a:spcBef>
                <a:spcPct val="0"/>
              </a:spcBef>
              <a:spcAft>
                <a:spcPts val="600"/>
              </a:spcAft>
              <a:buClr>
                <a:schemeClr val="accent1"/>
              </a:buClr>
              <a:buFont typeface="Calibri" panose="020F0502020204030204" pitchFamily="34" charset="0"/>
            </a:pPr>
            <a:r>
              <a:rPr lang="en-US" sz="2800" spc="-50" dirty="0">
                <a:solidFill>
                  <a:srgbClr val="FFFFFF"/>
                </a:solidFill>
              </a:rPr>
              <a:t>Analysis of Community Needs</a:t>
            </a:r>
          </a:p>
        </p:txBody>
      </p:sp>
      <p:sp>
        <p:nvSpPr>
          <p:cNvPr id="20" name="Rectangle 19">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3" name="Picture 2">
            <a:extLst>
              <a:ext uri="{FF2B5EF4-FFF2-40B4-BE49-F238E27FC236}">
                <a16:creationId xmlns:a16="http://schemas.microsoft.com/office/drawing/2014/main" id="{3E9B69A0-B116-16A4-FA7F-F9217083E47D}"/>
              </a:ext>
            </a:extLst>
          </p:cNvPr>
          <p:cNvPicPr>
            <a:picLocks noChangeAspect="1"/>
          </p:cNvPicPr>
          <p:nvPr/>
        </p:nvPicPr>
        <p:blipFill rotWithShape="1">
          <a:blip r:embed="rId3"/>
          <a:srcRect l="66146" t="27037" r="8552" b="18148"/>
          <a:stretch/>
        </p:blipFill>
        <p:spPr>
          <a:xfrm>
            <a:off x="5375822" y="133680"/>
            <a:ext cx="5424202" cy="6610021"/>
          </a:xfrm>
          <a:prstGeom prst="rect">
            <a:avLst/>
          </a:prstGeom>
        </p:spPr>
      </p:pic>
    </p:spTree>
    <p:extLst>
      <p:ext uri="{BB962C8B-B14F-4D97-AF65-F5344CB8AC3E}">
        <p14:creationId xmlns:p14="http://schemas.microsoft.com/office/powerpoint/2010/main" val="1598688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4">
            <a:extLst>
              <a:ext uri="{FF2B5EF4-FFF2-40B4-BE49-F238E27FC236}">
                <a16:creationId xmlns:a16="http://schemas.microsoft.com/office/drawing/2014/main" id="{05C170BF-4BE2-8228-1A3C-67DBCB3A53F7}"/>
              </a:ext>
            </a:extLst>
          </p:cNvPr>
          <p:cNvSpPr txBox="1">
            <a:spLocks/>
          </p:cNvSpPr>
          <p:nvPr/>
        </p:nvSpPr>
        <p:spPr>
          <a:xfrm>
            <a:off x="5087138" y="301706"/>
            <a:ext cx="6769099" cy="774700"/>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dirty="0">
                <a:solidFill>
                  <a:schemeClr val="tx1">
                    <a:lumMod val="75000"/>
                    <a:lumOff val="25000"/>
                  </a:schemeClr>
                </a:solidFill>
                <a:latin typeface="+mj-lt"/>
                <a:ea typeface="+mj-ea"/>
                <a:cs typeface="+mj-cs"/>
              </a:rPr>
              <a:t>Analysis of community needs</a:t>
            </a:r>
          </a:p>
        </p:txBody>
      </p:sp>
      <p:pic>
        <p:nvPicPr>
          <p:cNvPr id="4" name="Picture 3" descr="A group of people sitting at a table eating food&#10;&#10;Description automatically generated with medium confidence">
            <a:extLst>
              <a:ext uri="{FF2B5EF4-FFF2-40B4-BE49-F238E27FC236}">
                <a16:creationId xmlns:a16="http://schemas.microsoft.com/office/drawing/2014/main" id="{95E8B689-E36D-8AB2-77F6-6B071CBCDE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71" r="-2" b="-2"/>
          <a:stretch/>
        </p:blipFill>
        <p:spPr>
          <a:xfrm>
            <a:off x="20" y="-12128"/>
            <a:ext cx="4654276" cy="6870127"/>
          </a:xfrm>
          <a:prstGeom prst="rect">
            <a:avLst/>
          </a:prstGeom>
        </p:spPr>
      </p:pic>
      <p:sp>
        <p:nvSpPr>
          <p:cNvPr id="3" name="Segnaposto testo 5">
            <a:extLst>
              <a:ext uri="{FF2B5EF4-FFF2-40B4-BE49-F238E27FC236}">
                <a16:creationId xmlns:a16="http://schemas.microsoft.com/office/drawing/2014/main" id="{5DF44B4F-AA4D-BB96-C5E9-8CF2B16C1C8C}"/>
              </a:ext>
            </a:extLst>
          </p:cNvPr>
          <p:cNvSpPr txBox="1">
            <a:spLocks/>
          </p:cNvSpPr>
          <p:nvPr/>
        </p:nvSpPr>
        <p:spPr>
          <a:xfrm>
            <a:off x="5087138" y="1076406"/>
            <a:ext cx="6977862" cy="4994194"/>
          </a:xfrm>
          <a:prstGeom prst="rect">
            <a:avLst/>
          </a:prstGeom>
        </p:spPr>
        <p:txBody>
          <a:bodyPr vert="horz" lIns="0" tIns="45720" rIns="0" bIns="45720" rtlCol="0">
            <a:normAutofit fontScale="92500" lnSpcReduction="1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Aft>
                <a:spcPts val="800"/>
              </a:spcAft>
              <a:buClr>
                <a:schemeClr val="accent1"/>
              </a:buClr>
              <a:buFont typeface="Calibri" panose="020F0502020204030204" pitchFamily="34" charset="0"/>
            </a:pPr>
            <a:endParaRPr lang="en-US" dirty="0">
              <a:solidFill>
                <a:schemeClr val="tx1">
                  <a:lumMod val="75000"/>
                  <a:lumOff val="25000"/>
                </a:schemeClr>
              </a:solidFill>
            </a:endParaRPr>
          </a:p>
          <a:p>
            <a:pPr marL="380990" indent="-380990" defTabSz="914400">
              <a:lnSpc>
                <a:spcPct val="90000"/>
              </a:lnSpc>
              <a:spcAft>
                <a:spcPts val="800"/>
              </a:spcAft>
              <a:buClr>
                <a:schemeClr val="accent1"/>
              </a:buClr>
              <a:buFont typeface="Calibri" panose="020F0502020204030204" pitchFamily="34" charset="0"/>
              <a:buChar char="•"/>
            </a:pPr>
            <a:r>
              <a:rPr lang="en-US" dirty="0">
                <a:solidFill>
                  <a:schemeClr val="tx1">
                    <a:lumMod val="75000"/>
                    <a:lumOff val="25000"/>
                  </a:schemeClr>
                </a:solidFill>
              </a:rPr>
              <a:t>Essential part of community investment</a:t>
            </a:r>
          </a:p>
          <a:p>
            <a:pPr marL="380990" indent="-380990" defTabSz="914400">
              <a:lnSpc>
                <a:spcPct val="90000"/>
              </a:lnSpc>
              <a:spcAft>
                <a:spcPts val="800"/>
              </a:spcAft>
              <a:buClr>
                <a:schemeClr val="accent1"/>
              </a:buClr>
              <a:buFont typeface="Calibri" panose="020F0502020204030204" pitchFamily="34" charset="0"/>
              <a:buChar char="•"/>
            </a:pPr>
            <a:r>
              <a:rPr lang="en-US" dirty="0">
                <a:solidFill>
                  <a:schemeClr val="tx1">
                    <a:lumMod val="75000"/>
                    <a:lumOff val="25000"/>
                  </a:schemeClr>
                </a:solidFill>
              </a:rPr>
              <a:t>No one knows needs of affected people better than themselves</a:t>
            </a:r>
          </a:p>
          <a:p>
            <a:pPr marL="380990" indent="-380990" defTabSz="914400">
              <a:lnSpc>
                <a:spcPct val="90000"/>
              </a:lnSpc>
              <a:spcAft>
                <a:spcPts val="800"/>
              </a:spcAft>
              <a:buClr>
                <a:schemeClr val="accent1"/>
              </a:buClr>
              <a:buFont typeface="Calibri" panose="020F0502020204030204" pitchFamily="34" charset="0"/>
              <a:buChar char="•"/>
            </a:pPr>
            <a:endParaRPr lang="en-US" dirty="0">
              <a:solidFill>
                <a:schemeClr val="tx1">
                  <a:lumMod val="75000"/>
                  <a:lumOff val="25000"/>
                </a:schemeClr>
              </a:solidFill>
            </a:endParaRPr>
          </a:p>
          <a:p>
            <a:pPr defTabSz="914400">
              <a:lnSpc>
                <a:spcPct val="90000"/>
              </a:lnSpc>
              <a:spcAft>
                <a:spcPts val="800"/>
              </a:spcAft>
              <a:buClr>
                <a:schemeClr val="accent1"/>
              </a:buClr>
            </a:pPr>
            <a:r>
              <a:rPr lang="en-US" b="1" dirty="0">
                <a:solidFill>
                  <a:schemeClr val="tx1">
                    <a:lumMod val="75000"/>
                    <a:lumOff val="25000"/>
                  </a:schemeClr>
                </a:solidFill>
              </a:rPr>
              <a:t>Engagement with communities:</a:t>
            </a:r>
          </a:p>
          <a:p>
            <a:pPr marL="380990" indent="-380990" defTabSz="914400">
              <a:lnSpc>
                <a:spcPct val="90000"/>
              </a:lnSpc>
              <a:spcAft>
                <a:spcPts val="800"/>
              </a:spcAft>
              <a:buClr>
                <a:schemeClr val="accent1"/>
              </a:buClr>
              <a:buFont typeface="Calibri" panose="020F0502020204030204" pitchFamily="34" charset="0"/>
              <a:buChar char="•"/>
            </a:pPr>
            <a:r>
              <a:rPr lang="en-US" dirty="0">
                <a:solidFill>
                  <a:schemeClr val="tx1">
                    <a:lumMod val="75000"/>
                    <a:lumOff val="25000"/>
                  </a:schemeClr>
                </a:solidFill>
              </a:rPr>
              <a:t>Focuses on affected people</a:t>
            </a:r>
          </a:p>
          <a:p>
            <a:pPr marL="380990" indent="-380990" defTabSz="914400">
              <a:lnSpc>
                <a:spcPct val="90000"/>
              </a:lnSpc>
              <a:spcAft>
                <a:spcPts val="800"/>
              </a:spcAft>
              <a:buClr>
                <a:schemeClr val="accent1"/>
              </a:buClr>
              <a:buFont typeface="Calibri" panose="020F0502020204030204" pitchFamily="34" charset="0"/>
              <a:buChar char="•"/>
            </a:pPr>
            <a:r>
              <a:rPr lang="en-US" dirty="0">
                <a:solidFill>
                  <a:schemeClr val="tx1">
                    <a:lumMod val="75000"/>
                    <a:lumOff val="25000"/>
                  </a:schemeClr>
                </a:solidFill>
              </a:rPr>
              <a:t>Requires careful planning (all voices are heard)</a:t>
            </a:r>
          </a:p>
          <a:p>
            <a:pPr defTabSz="914400">
              <a:lnSpc>
                <a:spcPct val="90000"/>
              </a:lnSpc>
              <a:spcAft>
                <a:spcPts val="800"/>
              </a:spcAft>
              <a:buClr>
                <a:schemeClr val="accent1"/>
              </a:buClr>
            </a:pPr>
            <a:endParaRPr lang="en-US" b="1" dirty="0">
              <a:solidFill>
                <a:schemeClr val="tx1">
                  <a:lumMod val="75000"/>
                  <a:lumOff val="25000"/>
                </a:schemeClr>
              </a:solidFill>
            </a:endParaRPr>
          </a:p>
          <a:p>
            <a:pPr defTabSz="914400">
              <a:lnSpc>
                <a:spcPct val="90000"/>
              </a:lnSpc>
              <a:spcAft>
                <a:spcPts val="800"/>
              </a:spcAft>
              <a:buClr>
                <a:schemeClr val="accent1"/>
              </a:buClr>
            </a:pPr>
            <a:r>
              <a:rPr lang="en-US" b="1" dirty="0">
                <a:solidFill>
                  <a:schemeClr val="tx1">
                    <a:lumMod val="75000"/>
                    <a:lumOff val="25000"/>
                  </a:schemeClr>
                </a:solidFill>
              </a:rPr>
              <a:t>Important for a person leading engagement activities:</a:t>
            </a:r>
          </a:p>
          <a:p>
            <a:pPr marL="380990" indent="-380990" defTabSz="914400">
              <a:lnSpc>
                <a:spcPct val="90000"/>
              </a:lnSpc>
              <a:spcAft>
                <a:spcPts val="800"/>
              </a:spcAft>
              <a:buClr>
                <a:schemeClr val="accent1"/>
              </a:buClr>
              <a:buFont typeface="Calibri" panose="020F0502020204030204" pitchFamily="34" charset="0"/>
              <a:buChar char="•"/>
            </a:pPr>
            <a:r>
              <a:rPr lang="en-US" dirty="0">
                <a:solidFill>
                  <a:schemeClr val="tx1">
                    <a:lumMod val="75000"/>
                    <a:lumOff val="25000"/>
                  </a:schemeClr>
                </a:solidFill>
              </a:rPr>
              <a:t>To explain what community investment is and what it is not (no false expectations)</a:t>
            </a:r>
          </a:p>
          <a:p>
            <a:pPr marL="380990" indent="-380990" defTabSz="914400">
              <a:lnSpc>
                <a:spcPct val="90000"/>
              </a:lnSpc>
              <a:spcAft>
                <a:spcPts val="800"/>
              </a:spcAft>
              <a:buClr>
                <a:schemeClr val="accent1"/>
              </a:buClr>
              <a:buFont typeface="Calibri" panose="020F0502020204030204" pitchFamily="34" charset="0"/>
              <a:buChar char="•"/>
            </a:pPr>
            <a:r>
              <a:rPr lang="en-US" dirty="0">
                <a:solidFill>
                  <a:schemeClr val="tx1">
                    <a:lumMod val="75000"/>
                    <a:lumOff val="25000"/>
                  </a:schemeClr>
                </a:solidFill>
              </a:rPr>
              <a:t>To be reasonably well informed on a project, its</a:t>
            </a:r>
            <a:r>
              <a:rPr lang="ru-RU" dirty="0">
                <a:solidFill>
                  <a:schemeClr val="tx1">
                    <a:lumMod val="75000"/>
                    <a:lumOff val="25000"/>
                  </a:schemeClr>
                </a:solidFill>
              </a:rPr>
              <a:t> </a:t>
            </a:r>
            <a:r>
              <a:rPr lang="en-GB" dirty="0">
                <a:solidFill>
                  <a:schemeClr val="tx1">
                    <a:lumMod val="75000"/>
                    <a:lumOff val="25000"/>
                  </a:schemeClr>
                </a:solidFill>
              </a:rPr>
              <a:t>key</a:t>
            </a:r>
            <a:r>
              <a:rPr lang="en-US" dirty="0">
                <a:solidFill>
                  <a:schemeClr val="tx1">
                    <a:lumMod val="75000"/>
                    <a:lumOff val="25000"/>
                  </a:schemeClr>
                </a:solidFill>
              </a:rPr>
              <a:t> characteristics and E&amp;S management </a:t>
            </a:r>
          </a:p>
        </p:txBody>
      </p:sp>
      <p:sp>
        <p:nvSpPr>
          <p:cNvPr id="5" name="Segnaposto testo 5">
            <a:extLst>
              <a:ext uri="{FF2B5EF4-FFF2-40B4-BE49-F238E27FC236}">
                <a16:creationId xmlns:a16="http://schemas.microsoft.com/office/drawing/2014/main" id="{5FF8FFBC-8260-9D7F-C03F-89CDAF1A09B2}"/>
              </a:ext>
            </a:extLst>
          </p:cNvPr>
          <p:cNvSpPr txBox="1">
            <a:spLocks/>
          </p:cNvSpPr>
          <p:nvPr/>
        </p:nvSpPr>
        <p:spPr>
          <a:xfrm>
            <a:off x="-1" y="6367558"/>
            <a:ext cx="1519152" cy="600891"/>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800"/>
              </a:spcAft>
            </a:pPr>
            <a:r>
              <a:rPr lang="en-GB" sz="1100" i="1" dirty="0">
                <a:solidFill>
                  <a:srgbClr val="3EB1C8"/>
                </a:solidFill>
              </a:rPr>
              <a:t>Photo - source: Author</a:t>
            </a:r>
          </a:p>
        </p:txBody>
      </p:sp>
    </p:spTree>
    <p:extLst>
      <p:ext uri="{BB962C8B-B14F-4D97-AF65-F5344CB8AC3E}">
        <p14:creationId xmlns:p14="http://schemas.microsoft.com/office/powerpoint/2010/main" val="1850093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F7C36B-2A95-4DB1-A402-5367DFD51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1" name="Rectangle 10">
            <a:extLst>
              <a:ext uri="{FF2B5EF4-FFF2-40B4-BE49-F238E27FC236}">
                <a16:creationId xmlns:a16="http://schemas.microsoft.com/office/drawing/2014/main" id="{9FCA75FA-F681-4B5D-93C7-49F3DDA1D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3" name="Straight Connector 12">
            <a:extLst>
              <a:ext uri="{FF2B5EF4-FFF2-40B4-BE49-F238E27FC236}">
                <a16:creationId xmlns:a16="http://schemas.microsoft.com/office/drawing/2014/main" id="{834E074C-27C4-4E38-B099-012123B754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sitting in a field&#10;&#10;Description automatically generated with medium confidence">
            <a:extLst>
              <a:ext uri="{FF2B5EF4-FFF2-40B4-BE49-F238E27FC236}">
                <a16:creationId xmlns:a16="http://schemas.microsoft.com/office/drawing/2014/main" id="{0FDD0D66-6F55-38EA-58B4-6E9DF8B5C731}"/>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44236" r="18875"/>
          <a:stretch/>
        </p:blipFill>
        <p:spPr>
          <a:xfrm>
            <a:off x="20" y="10"/>
            <a:ext cx="12191980" cy="6857990"/>
          </a:xfrm>
          <a:prstGeom prst="rect">
            <a:avLst/>
          </a:prstGeom>
        </p:spPr>
      </p:pic>
      <p:cxnSp>
        <p:nvCxnSpPr>
          <p:cNvPr id="15" name="Straight Connector 14">
            <a:extLst>
              <a:ext uri="{FF2B5EF4-FFF2-40B4-BE49-F238E27FC236}">
                <a16:creationId xmlns:a16="http://schemas.microsoft.com/office/drawing/2014/main" id="{83477320-2176-43A7-964D-F98AFECB20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Segnaposto testo 4">
            <a:extLst>
              <a:ext uri="{FF2B5EF4-FFF2-40B4-BE49-F238E27FC236}">
                <a16:creationId xmlns:a16="http://schemas.microsoft.com/office/drawing/2014/main" id="{3E67DFEC-672F-1D45-99B9-1D24307567DD}"/>
              </a:ext>
            </a:extLst>
          </p:cNvPr>
          <p:cNvSpPr txBox="1">
            <a:spLocks/>
          </p:cNvSpPr>
          <p:nvPr/>
        </p:nvSpPr>
        <p:spPr>
          <a:xfrm>
            <a:off x="1097280" y="286603"/>
            <a:ext cx="10058400" cy="1450757"/>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4800" b="1" spc="-50" dirty="0">
                <a:latin typeface="+mj-lt"/>
                <a:ea typeface="+mj-ea"/>
                <a:cs typeface="+mj-cs"/>
              </a:rPr>
              <a:t>Background</a:t>
            </a:r>
          </a:p>
        </p:txBody>
      </p:sp>
      <p:sp>
        <p:nvSpPr>
          <p:cNvPr id="3" name="Segnaposto testo 5">
            <a:extLst>
              <a:ext uri="{FF2B5EF4-FFF2-40B4-BE49-F238E27FC236}">
                <a16:creationId xmlns:a16="http://schemas.microsoft.com/office/drawing/2014/main" id="{C4960A06-E949-5A35-FFF6-8430E230DE84}"/>
              </a:ext>
            </a:extLst>
          </p:cNvPr>
          <p:cNvSpPr txBox="1">
            <a:spLocks/>
          </p:cNvSpPr>
          <p:nvPr/>
        </p:nvSpPr>
        <p:spPr>
          <a:xfrm>
            <a:off x="1066800" y="2221547"/>
            <a:ext cx="10058400" cy="4023360"/>
          </a:xfrm>
          <a:prstGeom prst="rect">
            <a:avLst/>
          </a:prstGeom>
        </p:spPr>
        <p:txBody>
          <a:bodyPr vert="horz" lIns="0" tIns="45720" rIns="0" bIns="45720" rtlCol="0">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990" indent="-380990" defTabSz="914400">
              <a:lnSpc>
                <a:spcPct val="90000"/>
              </a:lnSpc>
              <a:spcAft>
                <a:spcPts val="800"/>
              </a:spcAft>
              <a:buClr>
                <a:schemeClr val="accent1"/>
              </a:buClr>
              <a:buFont typeface="Calibri" panose="020F0502020204030204" pitchFamily="34" charset="0"/>
              <a:buChar char="•"/>
            </a:pPr>
            <a:r>
              <a:rPr lang="en-US" dirty="0"/>
              <a:t>The WB is one of the largest </a:t>
            </a:r>
            <a:r>
              <a:rPr lang="en-US" dirty="0" err="1"/>
              <a:t>organisations</a:t>
            </a:r>
            <a:r>
              <a:rPr lang="en-US" dirty="0"/>
              <a:t> in the field of international development</a:t>
            </a:r>
          </a:p>
          <a:p>
            <a:pPr marL="380990" indent="-380990" defTabSz="914400">
              <a:lnSpc>
                <a:spcPct val="90000"/>
              </a:lnSpc>
              <a:spcAft>
                <a:spcPts val="800"/>
              </a:spcAft>
              <a:buClr>
                <a:schemeClr val="accent1"/>
              </a:buClr>
              <a:buFont typeface="Calibri" panose="020F0502020204030204" pitchFamily="34" charset="0"/>
              <a:buChar char="•"/>
            </a:pPr>
            <a:r>
              <a:rPr lang="en-US" dirty="0"/>
              <a:t>The WB </a:t>
            </a:r>
            <a:r>
              <a:rPr lang="en-GB" dirty="0"/>
              <a:t>is still a benchmark institution for the global development sector</a:t>
            </a:r>
            <a:endParaRPr lang="en-US" dirty="0"/>
          </a:p>
          <a:p>
            <a:pPr marL="380990" indent="-380990" defTabSz="914400">
              <a:lnSpc>
                <a:spcPct val="90000"/>
              </a:lnSpc>
              <a:spcAft>
                <a:spcPts val="800"/>
              </a:spcAft>
              <a:buClr>
                <a:schemeClr val="accent1"/>
              </a:buClr>
              <a:buFont typeface="Calibri" panose="020F0502020204030204" pitchFamily="34" charset="0"/>
              <a:buChar char="•"/>
            </a:pPr>
            <a:r>
              <a:rPr lang="en-US" dirty="0"/>
              <a:t>The WB started its operations almost 80 years ago</a:t>
            </a:r>
          </a:p>
          <a:p>
            <a:pPr marL="380990" indent="-380990" defTabSz="914400">
              <a:lnSpc>
                <a:spcPct val="90000"/>
              </a:lnSpc>
              <a:spcAft>
                <a:spcPts val="800"/>
              </a:spcAft>
              <a:buClr>
                <a:schemeClr val="accent1"/>
              </a:buClr>
              <a:buFont typeface="Calibri" panose="020F0502020204030204" pitchFamily="34" charset="0"/>
              <a:buChar char="•"/>
            </a:pPr>
            <a:r>
              <a:rPr lang="en-US" dirty="0"/>
              <a:t>The WB provided loans to economies disrupted by World War II, and later to low-income countries</a:t>
            </a:r>
          </a:p>
          <a:p>
            <a:pPr marL="380990" indent="-380990" defTabSz="914400">
              <a:lnSpc>
                <a:spcPct val="90000"/>
              </a:lnSpc>
              <a:spcAft>
                <a:spcPts val="800"/>
              </a:spcAft>
              <a:buClr>
                <a:schemeClr val="accent1"/>
              </a:buClr>
              <a:buFont typeface="Calibri" panose="020F0502020204030204" pitchFamily="34" charset="0"/>
              <a:buChar char="•"/>
            </a:pPr>
            <a:r>
              <a:rPr lang="en-US" dirty="0"/>
              <a:t>Initially, the WB operations had ‘purely economic’ character</a:t>
            </a:r>
          </a:p>
          <a:p>
            <a:pPr marL="380990" indent="-380990" defTabSz="914400">
              <a:lnSpc>
                <a:spcPct val="90000"/>
              </a:lnSpc>
              <a:spcAft>
                <a:spcPts val="800"/>
              </a:spcAft>
              <a:buClr>
                <a:schemeClr val="accent1"/>
              </a:buClr>
              <a:buFont typeface="Calibri" panose="020F0502020204030204" pitchFamily="34" charset="0"/>
              <a:buChar char="•"/>
            </a:pPr>
            <a:r>
              <a:rPr lang="en-US" dirty="0"/>
              <a:t>The goal of international development was ‘economic growth’</a:t>
            </a:r>
          </a:p>
        </p:txBody>
      </p:sp>
      <p:sp>
        <p:nvSpPr>
          <p:cNvPr id="17" name="Rectangle 16">
            <a:extLst>
              <a:ext uri="{FF2B5EF4-FFF2-40B4-BE49-F238E27FC236}">
                <a16:creationId xmlns:a16="http://schemas.microsoft.com/office/drawing/2014/main" id="{F0023454-C8F8-4D6E-8537-CCFD0CA394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9" name="Rectangle 18">
            <a:extLst>
              <a:ext uri="{FF2B5EF4-FFF2-40B4-BE49-F238E27FC236}">
                <a16:creationId xmlns:a16="http://schemas.microsoft.com/office/drawing/2014/main" id="{7E074050-0E37-4F72-95BE-2439FAD04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5" name="Segnaposto testo 5">
            <a:extLst>
              <a:ext uri="{FF2B5EF4-FFF2-40B4-BE49-F238E27FC236}">
                <a16:creationId xmlns:a16="http://schemas.microsoft.com/office/drawing/2014/main" id="{5A419ABA-323D-AC79-98B8-1D7D6488A337}"/>
              </a:ext>
            </a:extLst>
          </p:cNvPr>
          <p:cNvSpPr txBox="1">
            <a:spLocks/>
          </p:cNvSpPr>
          <p:nvPr/>
        </p:nvSpPr>
        <p:spPr>
          <a:xfrm>
            <a:off x="7607431" y="5956906"/>
            <a:ext cx="5490520" cy="600891"/>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800"/>
              </a:spcAft>
            </a:pPr>
            <a:r>
              <a:rPr lang="en-GB" sz="1100" i="1" dirty="0">
                <a:solidFill>
                  <a:srgbClr val="3EB1C8"/>
                </a:solidFill>
              </a:rPr>
              <a:t>Photo - source: The World Bank. www.worldbank.org/en/archive/history</a:t>
            </a:r>
          </a:p>
        </p:txBody>
      </p:sp>
    </p:spTree>
    <p:extLst>
      <p:ext uri="{BB962C8B-B14F-4D97-AF65-F5344CB8AC3E}">
        <p14:creationId xmlns:p14="http://schemas.microsoft.com/office/powerpoint/2010/main" val="231430622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4">
            <a:extLst>
              <a:ext uri="{FF2B5EF4-FFF2-40B4-BE49-F238E27FC236}">
                <a16:creationId xmlns:a16="http://schemas.microsoft.com/office/drawing/2014/main" id="{48DE1A33-D50B-E427-9F02-BBC346CE6F7E}"/>
              </a:ext>
            </a:extLst>
          </p:cNvPr>
          <p:cNvSpPr txBox="1">
            <a:spLocks/>
          </p:cNvSpPr>
          <p:nvPr/>
        </p:nvSpPr>
        <p:spPr>
          <a:xfrm>
            <a:off x="814693" y="145139"/>
            <a:ext cx="5192321" cy="775998"/>
          </a:xfrm>
          <a:prstGeom prst="rect">
            <a:avLst/>
          </a:prstGeom>
        </p:spPr>
        <p:txBody>
          <a:bodyPr vert="horz" lIns="91440" tIns="45720" rIns="91440" bIns="45720" rtlCol="0" anchor="b">
            <a:normAutofit fontScale="92500"/>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dirty="0">
                <a:solidFill>
                  <a:schemeClr val="tx1">
                    <a:lumMod val="75000"/>
                    <a:lumOff val="25000"/>
                  </a:schemeClr>
                </a:solidFill>
                <a:latin typeface="+mj-lt"/>
                <a:ea typeface="+mj-ea"/>
                <a:cs typeface="+mj-cs"/>
              </a:rPr>
              <a:t>Social Impact Assessment</a:t>
            </a:r>
          </a:p>
        </p:txBody>
      </p:sp>
      <p:sp>
        <p:nvSpPr>
          <p:cNvPr id="16" name="Segnaposto testo 5">
            <a:extLst>
              <a:ext uri="{FF2B5EF4-FFF2-40B4-BE49-F238E27FC236}">
                <a16:creationId xmlns:a16="http://schemas.microsoft.com/office/drawing/2014/main" id="{120BF6BB-258B-80BE-E242-4CEE598EC8E4}"/>
              </a:ext>
            </a:extLst>
          </p:cNvPr>
          <p:cNvSpPr txBox="1">
            <a:spLocks/>
          </p:cNvSpPr>
          <p:nvPr/>
        </p:nvSpPr>
        <p:spPr>
          <a:xfrm>
            <a:off x="643753" y="5935133"/>
            <a:ext cx="11548247" cy="330200"/>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300"/>
              </a:spcAft>
            </a:pPr>
            <a:r>
              <a:rPr lang="en-GB" sz="1100" i="1" dirty="0">
                <a:solidFill>
                  <a:srgbClr val="3EB1C8"/>
                </a:solidFill>
              </a:rPr>
              <a:t>Source: Figure (left): </a:t>
            </a:r>
            <a:r>
              <a:rPr lang="en-GB" sz="1100" i="1" dirty="0">
                <a:solidFill>
                  <a:srgbClr val="3EB1C8"/>
                </a:solidFill>
                <a:hlinkClick r:id="rId3"/>
              </a:rPr>
              <a:t>www.edureform.eu/debate</a:t>
            </a:r>
            <a:r>
              <a:rPr lang="en-GB" sz="1100" i="1" dirty="0">
                <a:solidFill>
                  <a:srgbClr val="3EB1C8"/>
                </a:solidFill>
              </a:rPr>
              <a:t> Figure (right): alisarut</a:t>
            </a:r>
          </a:p>
        </p:txBody>
      </p:sp>
      <p:pic>
        <p:nvPicPr>
          <p:cNvPr id="7" name="Picture 6" descr="A group of people standing at podiums with microphones&#10;&#10;Description automatically generated">
            <a:extLst>
              <a:ext uri="{FF2B5EF4-FFF2-40B4-BE49-F238E27FC236}">
                <a16:creationId xmlns:a16="http://schemas.microsoft.com/office/drawing/2014/main" id="{63AAEC96-F6A4-779F-09FF-D118DFB07B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38" y="976202"/>
            <a:ext cx="5486400" cy="3429000"/>
          </a:xfrm>
          <a:prstGeom prst="rect">
            <a:avLst/>
          </a:prstGeom>
        </p:spPr>
      </p:pic>
      <p:pic>
        <p:nvPicPr>
          <p:cNvPr id="9" name="Picture 8" descr="A group of people sitting at a table with laptops and speech bubbles&#10;&#10;Description automatically generated">
            <a:extLst>
              <a:ext uri="{FF2B5EF4-FFF2-40B4-BE49-F238E27FC236}">
                <a16:creationId xmlns:a16="http://schemas.microsoft.com/office/drawing/2014/main" id="{58FCC3AB-D8E0-FCB8-D4FF-C6C4DF6159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0900" y="1016000"/>
            <a:ext cx="4414760" cy="3311070"/>
          </a:xfrm>
          <a:prstGeom prst="rect">
            <a:avLst/>
          </a:prstGeom>
        </p:spPr>
      </p:pic>
      <p:sp>
        <p:nvSpPr>
          <p:cNvPr id="13" name="Segnaposto testo 5">
            <a:extLst>
              <a:ext uri="{FF2B5EF4-FFF2-40B4-BE49-F238E27FC236}">
                <a16:creationId xmlns:a16="http://schemas.microsoft.com/office/drawing/2014/main" id="{DF78AD44-BE6A-9827-A5EE-1E9B6A5029A6}"/>
              </a:ext>
            </a:extLst>
          </p:cNvPr>
          <p:cNvSpPr txBox="1">
            <a:spLocks/>
          </p:cNvSpPr>
          <p:nvPr/>
        </p:nvSpPr>
        <p:spPr>
          <a:xfrm>
            <a:off x="391619" y="3806541"/>
            <a:ext cx="6038467" cy="2458792"/>
          </a:xfrm>
          <a:prstGeom prst="rect">
            <a:avLst/>
          </a:prstGeom>
        </p:spPr>
        <p:txBody>
          <a:bodyPr vert="horz" lIns="0" tIns="45720" rIns="0" bIns="45720" rtlCol="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Aft>
                <a:spcPts val="800"/>
              </a:spcAft>
              <a:buClr>
                <a:schemeClr val="accent1"/>
              </a:buClr>
              <a:buFont typeface="Calibri" panose="020F0502020204030204" pitchFamily="34" charset="0"/>
            </a:pPr>
            <a:endParaRPr lang="en-US" dirty="0">
              <a:solidFill>
                <a:schemeClr val="tx1">
                  <a:lumMod val="75000"/>
                  <a:lumOff val="25000"/>
                </a:schemeClr>
              </a:solidFill>
            </a:endParaRPr>
          </a:p>
          <a:p>
            <a:pPr marL="457200" indent="-457200" defTabSz="914400">
              <a:lnSpc>
                <a:spcPct val="90000"/>
              </a:lnSpc>
              <a:spcAft>
                <a:spcPts val="800"/>
              </a:spcAft>
              <a:buClr>
                <a:schemeClr val="accent1"/>
              </a:buClr>
              <a:buFont typeface="Arial" panose="020B0604020202020204" pitchFamily="34" charset="0"/>
              <a:buChar char="•"/>
            </a:pPr>
            <a:r>
              <a:rPr lang="en-US" dirty="0">
                <a:solidFill>
                  <a:schemeClr val="tx1">
                    <a:lumMod val="75000"/>
                    <a:lumOff val="25000"/>
                  </a:schemeClr>
                </a:solidFill>
              </a:rPr>
              <a:t>Discussing project and its impacts</a:t>
            </a:r>
          </a:p>
          <a:p>
            <a:pPr marL="457200" indent="-457200" defTabSz="914400">
              <a:lnSpc>
                <a:spcPct val="90000"/>
              </a:lnSpc>
              <a:spcAft>
                <a:spcPts val="800"/>
              </a:spcAft>
              <a:buClr>
                <a:schemeClr val="accent1"/>
              </a:buClr>
              <a:buFont typeface="Arial" panose="020B0604020202020204" pitchFamily="34" charset="0"/>
              <a:buChar char="•"/>
            </a:pPr>
            <a:r>
              <a:rPr lang="en-US" dirty="0">
                <a:solidFill>
                  <a:schemeClr val="tx1">
                    <a:lumMod val="75000"/>
                    <a:lumOff val="25000"/>
                  </a:schemeClr>
                </a:solidFill>
              </a:rPr>
              <a:t>Intended deliberativeness</a:t>
            </a:r>
          </a:p>
          <a:p>
            <a:pPr marL="457200" indent="-457200" defTabSz="914400">
              <a:lnSpc>
                <a:spcPct val="90000"/>
              </a:lnSpc>
              <a:spcAft>
                <a:spcPts val="800"/>
              </a:spcAft>
              <a:buClr>
                <a:schemeClr val="accent1"/>
              </a:buClr>
              <a:buFont typeface="Arial" panose="020B0604020202020204" pitchFamily="34" charset="0"/>
              <a:buChar char="•"/>
            </a:pPr>
            <a:r>
              <a:rPr lang="en-US" dirty="0">
                <a:solidFill>
                  <a:schemeClr val="tx1">
                    <a:lumMod val="75000"/>
                    <a:lumOff val="25000"/>
                  </a:schemeClr>
                </a:solidFill>
              </a:rPr>
              <a:t>Representative but open to all</a:t>
            </a:r>
          </a:p>
          <a:p>
            <a:pPr marL="457200" indent="-457200" defTabSz="914400">
              <a:lnSpc>
                <a:spcPct val="90000"/>
              </a:lnSpc>
              <a:spcAft>
                <a:spcPts val="800"/>
              </a:spcAft>
              <a:buClr>
                <a:schemeClr val="accent1"/>
              </a:buClr>
              <a:buFont typeface="Arial" panose="020B0604020202020204" pitchFamily="34" charset="0"/>
              <a:buChar char="•"/>
            </a:pPr>
            <a:r>
              <a:rPr lang="en-US" dirty="0">
                <a:solidFill>
                  <a:schemeClr val="tx1">
                    <a:lumMod val="75000"/>
                    <a:lumOff val="25000"/>
                  </a:schemeClr>
                </a:solidFill>
              </a:rPr>
              <a:t>Risk of only vocal people sharing their views </a:t>
            </a:r>
          </a:p>
        </p:txBody>
      </p:sp>
      <p:sp>
        <p:nvSpPr>
          <p:cNvPr id="14" name="Segnaposto testo 5">
            <a:extLst>
              <a:ext uri="{FF2B5EF4-FFF2-40B4-BE49-F238E27FC236}">
                <a16:creationId xmlns:a16="http://schemas.microsoft.com/office/drawing/2014/main" id="{A7B93D46-97F8-6590-AF24-B05764A56F59}"/>
              </a:ext>
            </a:extLst>
          </p:cNvPr>
          <p:cNvSpPr txBox="1">
            <a:spLocks/>
          </p:cNvSpPr>
          <p:nvPr/>
        </p:nvSpPr>
        <p:spPr>
          <a:xfrm>
            <a:off x="6736840" y="3711678"/>
            <a:ext cx="5486400" cy="2458792"/>
          </a:xfrm>
          <a:prstGeom prst="rect">
            <a:avLst/>
          </a:prstGeom>
        </p:spPr>
        <p:txBody>
          <a:bodyPr vert="horz" lIns="0" tIns="45720" rIns="0" bIns="45720" rtlCol="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Aft>
                <a:spcPts val="800"/>
              </a:spcAft>
              <a:buClr>
                <a:schemeClr val="accent1"/>
              </a:buClr>
              <a:buFont typeface="Calibri" panose="020F0502020204030204" pitchFamily="34" charset="0"/>
            </a:pPr>
            <a:endParaRPr lang="en-US" dirty="0">
              <a:solidFill>
                <a:schemeClr val="tx1">
                  <a:lumMod val="75000"/>
                  <a:lumOff val="25000"/>
                </a:schemeClr>
              </a:solidFill>
            </a:endParaRPr>
          </a:p>
          <a:p>
            <a:pPr marL="457200" indent="-457200" defTabSz="914400">
              <a:lnSpc>
                <a:spcPct val="90000"/>
              </a:lnSpc>
              <a:spcAft>
                <a:spcPts val="800"/>
              </a:spcAft>
              <a:buClr>
                <a:schemeClr val="accent1"/>
              </a:buClr>
              <a:buFont typeface="Arial" panose="020B0604020202020204" pitchFamily="34" charset="0"/>
              <a:buChar char="•"/>
            </a:pPr>
            <a:r>
              <a:rPr lang="en-US" dirty="0">
                <a:solidFill>
                  <a:schemeClr val="tx1">
                    <a:lumMod val="75000"/>
                    <a:lumOff val="25000"/>
                  </a:schemeClr>
                </a:solidFill>
              </a:rPr>
              <a:t>Identifying community strengths &amp; needs</a:t>
            </a:r>
          </a:p>
          <a:p>
            <a:pPr marL="457200" indent="-457200" defTabSz="914400">
              <a:lnSpc>
                <a:spcPct val="90000"/>
              </a:lnSpc>
              <a:spcAft>
                <a:spcPts val="800"/>
              </a:spcAft>
              <a:buClr>
                <a:schemeClr val="accent1"/>
              </a:buClr>
              <a:buFont typeface="Arial" panose="020B0604020202020204" pitchFamily="34" charset="0"/>
              <a:buChar char="•"/>
            </a:pPr>
            <a:r>
              <a:rPr lang="en-US" dirty="0">
                <a:solidFill>
                  <a:schemeClr val="tx1">
                    <a:lumMod val="75000"/>
                    <a:lumOff val="25000"/>
                  </a:schemeClr>
                </a:solidFill>
              </a:rPr>
              <a:t>Ensuring representation of different groups (young, elderly, women, etc.)</a:t>
            </a:r>
          </a:p>
          <a:p>
            <a:pPr marL="457200" indent="-457200" defTabSz="914400">
              <a:lnSpc>
                <a:spcPct val="90000"/>
              </a:lnSpc>
              <a:spcAft>
                <a:spcPts val="800"/>
              </a:spcAft>
              <a:buClr>
                <a:schemeClr val="accent1"/>
              </a:buClr>
              <a:buFont typeface="Arial" panose="020B0604020202020204" pitchFamily="34" charset="0"/>
              <a:buChar char="•"/>
            </a:pPr>
            <a:r>
              <a:rPr lang="en-US" dirty="0">
                <a:solidFill>
                  <a:schemeClr val="tx1">
                    <a:lumMod val="75000"/>
                    <a:lumOff val="25000"/>
                  </a:schemeClr>
                </a:solidFill>
              </a:rPr>
              <a:t>Opportunity to listen to all participants</a:t>
            </a:r>
          </a:p>
        </p:txBody>
      </p:sp>
      <p:sp>
        <p:nvSpPr>
          <p:cNvPr id="15" name="Segnaposto testo 4">
            <a:extLst>
              <a:ext uri="{FF2B5EF4-FFF2-40B4-BE49-F238E27FC236}">
                <a16:creationId xmlns:a16="http://schemas.microsoft.com/office/drawing/2014/main" id="{EAD85735-00AC-3957-EF9D-4036D2B5E4FD}"/>
              </a:ext>
            </a:extLst>
          </p:cNvPr>
          <p:cNvSpPr txBox="1">
            <a:spLocks/>
          </p:cNvSpPr>
          <p:nvPr/>
        </p:nvSpPr>
        <p:spPr>
          <a:xfrm>
            <a:off x="7200900" y="145139"/>
            <a:ext cx="5192321" cy="775998"/>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300" spc="-50" dirty="0">
                <a:solidFill>
                  <a:schemeClr val="tx1">
                    <a:lumMod val="75000"/>
                    <a:lumOff val="25000"/>
                  </a:schemeClr>
                </a:solidFill>
                <a:latin typeface="+mj-lt"/>
                <a:ea typeface="+mj-ea"/>
                <a:cs typeface="+mj-cs"/>
              </a:rPr>
              <a:t>Community Investment</a:t>
            </a:r>
          </a:p>
        </p:txBody>
      </p:sp>
    </p:spTree>
    <p:extLst>
      <p:ext uri="{BB962C8B-B14F-4D97-AF65-F5344CB8AC3E}">
        <p14:creationId xmlns:p14="http://schemas.microsoft.com/office/powerpoint/2010/main" val="1555822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egnaposto testo 5">
            <a:extLst>
              <a:ext uri="{FF2B5EF4-FFF2-40B4-BE49-F238E27FC236}">
                <a16:creationId xmlns:a16="http://schemas.microsoft.com/office/drawing/2014/main" id="{120BF6BB-258B-80BE-E242-4CEE598EC8E4}"/>
              </a:ext>
            </a:extLst>
          </p:cNvPr>
          <p:cNvSpPr txBox="1">
            <a:spLocks/>
          </p:cNvSpPr>
          <p:nvPr/>
        </p:nvSpPr>
        <p:spPr>
          <a:xfrm>
            <a:off x="643753" y="5935133"/>
            <a:ext cx="11548247" cy="330200"/>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300"/>
              </a:spcAft>
            </a:pPr>
            <a:r>
              <a:rPr lang="en-GB" sz="1100" i="1" dirty="0">
                <a:solidFill>
                  <a:srgbClr val="3EB1C8"/>
                </a:solidFill>
              </a:rPr>
              <a:t>Source (figure): alisarut</a:t>
            </a:r>
          </a:p>
        </p:txBody>
      </p:sp>
      <p:sp>
        <p:nvSpPr>
          <p:cNvPr id="3" name="Segnaposto testo 5">
            <a:extLst>
              <a:ext uri="{FF2B5EF4-FFF2-40B4-BE49-F238E27FC236}">
                <a16:creationId xmlns:a16="http://schemas.microsoft.com/office/drawing/2014/main" id="{93FB0139-77A6-E351-2BB3-723A36CA6678}"/>
              </a:ext>
            </a:extLst>
          </p:cNvPr>
          <p:cNvSpPr txBox="1">
            <a:spLocks/>
          </p:cNvSpPr>
          <p:nvPr/>
        </p:nvSpPr>
        <p:spPr>
          <a:xfrm>
            <a:off x="5803954" y="1254125"/>
            <a:ext cx="5954091" cy="4681008"/>
          </a:xfrm>
          <a:prstGeom prst="rect">
            <a:avLst/>
          </a:prstGeom>
        </p:spPr>
        <p:txBody>
          <a:bodyPr vert="horz" lIns="0" tIns="45720" rIns="0" bIns="45720" rtlCol="0" anchor="ctr">
            <a:normAutofit lnSpcReduction="1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990" indent="-380990" defTabSz="914400">
              <a:lnSpc>
                <a:spcPct val="90000"/>
              </a:lnSpc>
              <a:spcAft>
                <a:spcPts val="800"/>
              </a:spcAft>
              <a:buClr>
                <a:schemeClr val="accent1"/>
              </a:buClr>
              <a:buFont typeface="Calibri" panose="020F0502020204030204" pitchFamily="34" charset="0"/>
              <a:buChar char="•"/>
            </a:pPr>
            <a:r>
              <a:rPr lang="en-GB" b="1" dirty="0">
                <a:solidFill>
                  <a:schemeClr val="tx1">
                    <a:lumMod val="75000"/>
                    <a:lumOff val="25000"/>
                  </a:schemeClr>
                </a:solidFill>
              </a:rPr>
              <a:t>Focus groups </a:t>
            </a:r>
          </a:p>
          <a:p>
            <a:pPr marL="355600" defTabSz="914400">
              <a:lnSpc>
                <a:spcPct val="90000"/>
              </a:lnSpc>
              <a:spcAft>
                <a:spcPts val="800"/>
              </a:spcAft>
              <a:buClr>
                <a:schemeClr val="accent1"/>
              </a:buClr>
            </a:pPr>
            <a:r>
              <a:rPr lang="en-GB" dirty="0">
                <a:solidFill>
                  <a:schemeClr val="tx1">
                    <a:lumMod val="75000"/>
                    <a:lumOff val="25000"/>
                  </a:schemeClr>
                </a:solidFill>
              </a:rPr>
              <a:t>C</a:t>
            </a:r>
            <a:r>
              <a:rPr lang="en-US" dirty="0">
                <a:solidFill>
                  <a:schemeClr val="tx1">
                    <a:lumMod val="75000"/>
                    <a:lumOff val="25000"/>
                  </a:schemeClr>
                </a:solidFill>
              </a:rPr>
              <a:t>an provide meaningful information on various aspects of community wellbeing</a:t>
            </a:r>
          </a:p>
          <a:p>
            <a:pPr marL="355600" defTabSz="914400">
              <a:lnSpc>
                <a:spcPct val="90000"/>
              </a:lnSpc>
              <a:spcAft>
                <a:spcPts val="800"/>
              </a:spcAft>
              <a:buClr>
                <a:schemeClr val="accent1"/>
              </a:buClr>
            </a:pPr>
            <a:r>
              <a:rPr lang="en-US" dirty="0">
                <a:solidFill>
                  <a:schemeClr val="tx1">
                    <a:lumMod val="75000"/>
                    <a:lumOff val="25000"/>
                  </a:schemeClr>
                </a:solidFill>
              </a:rPr>
              <a:t>Give opportunity to listen to all participants</a:t>
            </a:r>
          </a:p>
          <a:p>
            <a:pPr marL="355600" defTabSz="914400">
              <a:lnSpc>
                <a:spcPct val="90000"/>
              </a:lnSpc>
              <a:spcAft>
                <a:spcPts val="800"/>
              </a:spcAft>
              <a:buClr>
                <a:schemeClr val="accent1"/>
              </a:buClr>
            </a:pPr>
            <a:endParaRPr lang="en-US" dirty="0">
              <a:solidFill>
                <a:schemeClr val="tx1">
                  <a:lumMod val="75000"/>
                  <a:lumOff val="25000"/>
                </a:schemeClr>
              </a:solidFill>
            </a:endParaRPr>
          </a:p>
          <a:p>
            <a:pPr marL="355600" defTabSz="914400">
              <a:lnSpc>
                <a:spcPct val="90000"/>
              </a:lnSpc>
              <a:spcAft>
                <a:spcPts val="800"/>
              </a:spcAft>
              <a:buClr>
                <a:schemeClr val="accent1"/>
              </a:buClr>
            </a:pPr>
            <a:r>
              <a:rPr lang="en-US" dirty="0">
                <a:solidFill>
                  <a:schemeClr val="tx1">
                    <a:lumMod val="75000"/>
                    <a:lumOff val="25000"/>
                  </a:schemeClr>
                </a:solidFill>
              </a:rPr>
              <a:t>		</a:t>
            </a:r>
          </a:p>
          <a:p>
            <a:pPr marL="355600" defTabSz="914400">
              <a:lnSpc>
                <a:spcPct val="90000"/>
              </a:lnSpc>
              <a:spcAft>
                <a:spcPts val="800"/>
              </a:spcAft>
              <a:buClr>
                <a:schemeClr val="accent1"/>
              </a:buClr>
            </a:pPr>
            <a:endParaRPr lang="en-GB" b="1" dirty="0">
              <a:solidFill>
                <a:schemeClr val="tx1">
                  <a:lumMod val="75000"/>
                  <a:lumOff val="25000"/>
                </a:schemeClr>
              </a:solidFill>
            </a:endParaRPr>
          </a:p>
          <a:p>
            <a:pPr marL="380990" indent="-380990" defTabSz="914400">
              <a:lnSpc>
                <a:spcPct val="90000"/>
              </a:lnSpc>
              <a:spcAft>
                <a:spcPts val="800"/>
              </a:spcAft>
              <a:buClr>
                <a:schemeClr val="accent1"/>
              </a:buClr>
              <a:buFont typeface="Calibri" panose="020F0502020204030204" pitchFamily="34" charset="0"/>
              <a:buChar char="•"/>
            </a:pPr>
            <a:r>
              <a:rPr lang="en-GB" b="1" dirty="0">
                <a:solidFill>
                  <a:schemeClr val="tx1">
                    <a:lumMod val="75000"/>
                    <a:lumOff val="25000"/>
                  </a:schemeClr>
                </a:solidFill>
              </a:rPr>
              <a:t>Individual interviews </a:t>
            </a:r>
            <a:r>
              <a:rPr lang="en-GB" dirty="0">
                <a:solidFill>
                  <a:schemeClr val="tx1">
                    <a:lumMod val="75000"/>
                    <a:lumOff val="25000"/>
                  </a:schemeClr>
                </a:solidFill>
              </a:rPr>
              <a:t>with key informants in communities</a:t>
            </a:r>
          </a:p>
          <a:p>
            <a:pPr marL="380990" indent="-380990" defTabSz="914400">
              <a:lnSpc>
                <a:spcPct val="90000"/>
              </a:lnSpc>
              <a:spcAft>
                <a:spcPts val="800"/>
              </a:spcAft>
              <a:buClr>
                <a:schemeClr val="accent1"/>
              </a:buClr>
              <a:buFont typeface="Calibri" panose="020F0502020204030204" pitchFamily="34" charset="0"/>
              <a:buChar char="•"/>
            </a:pPr>
            <a:endParaRPr lang="en-GB" dirty="0">
              <a:solidFill>
                <a:schemeClr val="tx1">
                  <a:lumMod val="75000"/>
                  <a:lumOff val="25000"/>
                </a:schemeClr>
              </a:solidFill>
            </a:endParaRPr>
          </a:p>
          <a:p>
            <a:pPr defTabSz="914400">
              <a:lnSpc>
                <a:spcPct val="90000"/>
              </a:lnSpc>
              <a:spcAft>
                <a:spcPts val="800"/>
              </a:spcAft>
              <a:buClr>
                <a:schemeClr val="accent1"/>
              </a:buClr>
            </a:pPr>
            <a:r>
              <a:rPr lang="en-US" b="1" dirty="0">
                <a:solidFill>
                  <a:schemeClr val="tx1">
                    <a:lumMod val="75000"/>
                    <a:lumOff val="25000"/>
                  </a:schemeClr>
                </a:solidFill>
              </a:rPr>
              <a:t>Goal: </a:t>
            </a:r>
            <a:r>
              <a:rPr lang="en-US" dirty="0">
                <a:solidFill>
                  <a:schemeClr val="tx1">
                    <a:lumMod val="75000"/>
                    <a:lumOff val="25000"/>
                  </a:schemeClr>
                </a:solidFill>
              </a:rPr>
              <a:t>identify community strengths, needs and ways of addressing them</a:t>
            </a:r>
            <a:endParaRPr lang="en-GB" dirty="0">
              <a:solidFill>
                <a:schemeClr val="tx1">
                  <a:lumMod val="75000"/>
                  <a:lumOff val="25000"/>
                </a:schemeClr>
              </a:solidFill>
            </a:endParaRPr>
          </a:p>
        </p:txBody>
      </p:sp>
      <p:sp>
        <p:nvSpPr>
          <p:cNvPr id="6" name="Segnaposto testo 4">
            <a:extLst>
              <a:ext uri="{FF2B5EF4-FFF2-40B4-BE49-F238E27FC236}">
                <a16:creationId xmlns:a16="http://schemas.microsoft.com/office/drawing/2014/main" id="{A37069B9-FFB8-3508-F1CB-23E7C098A05F}"/>
              </a:ext>
            </a:extLst>
          </p:cNvPr>
          <p:cNvSpPr txBox="1">
            <a:spLocks/>
          </p:cNvSpPr>
          <p:nvPr/>
        </p:nvSpPr>
        <p:spPr>
          <a:xfrm>
            <a:off x="2554679" y="237886"/>
            <a:ext cx="11637819" cy="775998"/>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dirty="0">
                <a:solidFill>
                  <a:schemeClr val="tx1">
                    <a:lumMod val="75000"/>
                    <a:lumOff val="25000"/>
                  </a:schemeClr>
                </a:solidFill>
                <a:latin typeface="+mj-lt"/>
                <a:ea typeface="+mj-ea"/>
                <a:cs typeface="+mj-cs"/>
              </a:rPr>
              <a:t>Analysis of Community Needs</a:t>
            </a:r>
          </a:p>
        </p:txBody>
      </p:sp>
      <p:pic>
        <p:nvPicPr>
          <p:cNvPr id="7" name="Picture 6" descr="A group of people sitting at a table with laptops and speech bubbles&#10;&#10;Description automatically generated">
            <a:extLst>
              <a:ext uri="{FF2B5EF4-FFF2-40B4-BE49-F238E27FC236}">
                <a16:creationId xmlns:a16="http://schemas.microsoft.com/office/drawing/2014/main" id="{A2C836E2-B311-8940-43D2-7C208696D1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753" y="1756304"/>
            <a:ext cx="4902200" cy="3676650"/>
          </a:xfrm>
          <a:prstGeom prst="rect">
            <a:avLst/>
          </a:prstGeom>
        </p:spPr>
      </p:pic>
      <p:pic>
        <p:nvPicPr>
          <p:cNvPr id="9" name="Picture 8" descr="A group of symbols on a black background&#10;&#10;Description automatically generated">
            <a:extLst>
              <a:ext uri="{FF2B5EF4-FFF2-40B4-BE49-F238E27FC236}">
                <a16:creationId xmlns:a16="http://schemas.microsoft.com/office/drawing/2014/main" id="{5AF1A431-CC45-6753-624C-9705FCB5BE75}"/>
              </a:ext>
            </a:extLst>
          </p:cNvPr>
          <p:cNvPicPr>
            <a:picLocks noChangeAspect="1"/>
          </p:cNvPicPr>
          <p:nvPr/>
        </p:nvPicPr>
        <p:blipFill rotWithShape="1">
          <a:blip r:embed="rId4">
            <a:alphaModFix amt="85000"/>
            <a:extLst>
              <a:ext uri="{28A0092B-C50C-407E-A947-70E740481C1C}">
                <a14:useLocalDpi xmlns:a14="http://schemas.microsoft.com/office/drawing/2010/main" val="0"/>
              </a:ext>
            </a:extLst>
          </a:blip>
          <a:srcRect l="32855" t="1219" r="33016" b="51633"/>
          <a:stretch/>
        </p:blipFill>
        <p:spPr>
          <a:xfrm>
            <a:off x="7988300" y="2892678"/>
            <a:ext cx="1109188" cy="1072644"/>
          </a:xfrm>
          <a:prstGeom prst="rect">
            <a:avLst/>
          </a:prstGeom>
        </p:spPr>
      </p:pic>
      <p:pic>
        <p:nvPicPr>
          <p:cNvPr id="10" name="Picture 9" descr="A green circle with a white check mark in it&#10;&#10;Description automatically generated">
            <a:extLst>
              <a:ext uri="{FF2B5EF4-FFF2-40B4-BE49-F238E27FC236}">
                <a16:creationId xmlns:a16="http://schemas.microsoft.com/office/drawing/2014/main" id="{EB8AAE89-15A4-F8A6-A2C1-FF07E51F8C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955" y="1254125"/>
            <a:ext cx="945522" cy="945522"/>
          </a:xfrm>
          <a:prstGeom prst="rect">
            <a:avLst/>
          </a:prstGeom>
        </p:spPr>
      </p:pic>
    </p:spTree>
    <p:extLst>
      <p:ext uri="{BB962C8B-B14F-4D97-AF65-F5344CB8AC3E}">
        <p14:creationId xmlns:p14="http://schemas.microsoft.com/office/powerpoint/2010/main" val="3872596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4">
            <a:extLst>
              <a:ext uri="{FF2B5EF4-FFF2-40B4-BE49-F238E27FC236}">
                <a16:creationId xmlns:a16="http://schemas.microsoft.com/office/drawing/2014/main" id="{05C170BF-4BE2-8228-1A3C-67DBCB3A53F7}"/>
              </a:ext>
            </a:extLst>
          </p:cNvPr>
          <p:cNvSpPr txBox="1">
            <a:spLocks/>
          </p:cNvSpPr>
          <p:nvPr/>
        </p:nvSpPr>
        <p:spPr>
          <a:xfrm>
            <a:off x="6433338" y="381221"/>
            <a:ext cx="6769099" cy="774700"/>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dirty="0">
                <a:solidFill>
                  <a:schemeClr val="tx1">
                    <a:lumMod val="75000"/>
                    <a:lumOff val="25000"/>
                  </a:schemeClr>
                </a:solidFill>
                <a:latin typeface="+mj-lt"/>
                <a:ea typeface="+mj-ea"/>
                <a:cs typeface="+mj-cs"/>
              </a:rPr>
              <a:t>Focus Groups</a:t>
            </a:r>
          </a:p>
        </p:txBody>
      </p:sp>
      <p:pic>
        <p:nvPicPr>
          <p:cNvPr id="4" name="Picture 3" descr="A group of people sitting at a table eating food&#10;&#10;Description automatically generated with medium confidence">
            <a:extLst>
              <a:ext uri="{FF2B5EF4-FFF2-40B4-BE49-F238E27FC236}">
                <a16:creationId xmlns:a16="http://schemas.microsoft.com/office/drawing/2014/main" id="{95E8B689-E36D-8AB2-77F6-6B071CBCDE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71" r="-2" b="-2"/>
          <a:stretch/>
        </p:blipFill>
        <p:spPr>
          <a:xfrm>
            <a:off x="20" y="-12128"/>
            <a:ext cx="4654276" cy="6870127"/>
          </a:xfrm>
          <a:prstGeom prst="rect">
            <a:avLst/>
          </a:prstGeom>
        </p:spPr>
      </p:pic>
      <p:sp>
        <p:nvSpPr>
          <p:cNvPr id="3" name="Segnaposto testo 5">
            <a:extLst>
              <a:ext uri="{FF2B5EF4-FFF2-40B4-BE49-F238E27FC236}">
                <a16:creationId xmlns:a16="http://schemas.microsoft.com/office/drawing/2014/main" id="{5DF44B4F-AA4D-BB96-C5E9-8CF2B16C1C8C}"/>
              </a:ext>
            </a:extLst>
          </p:cNvPr>
          <p:cNvSpPr txBox="1">
            <a:spLocks/>
          </p:cNvSpPr>
          <p:nvPr/>
        </p:nvSpPr>
        <p:spPr>
          <a:xfrm>
            <a:off x="5112538" y="1430238"/>
            <a:ext cx="5949162" cy="4373662"/>
          </a:xfrm>
          <a:prstGeom prst="rect">
            <a:avLst/>
          </a:prstGeom>
        </p:spPr>
        <p:txBody>
          <a:bodyPr vert="horz" lIns="0" tIns="45720" rIns="0" bIns="45720" rtlCol="0">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Aft>
                <a:spcPts val="800"/>
              </a:spcAft>
              <a:buClr>
                <a:schemeClr val="accent1"/>
              </a:buClr>
              <a:buFont typeface="Calibri" panose="020F0502020204030204" pitchFamily="34" charset="0"/>
            </a:pPr>
            <a:endParaRPr lang="en-US" dirty="0">
              <a:solidFill>
                <a:schemeClr val="tx1">
                  <a:lumMod val="75000"/>
                  <a:lumOff val="25000"/>
                </a:schemeClr>
              </a:solidFill>
            </a:endParaRPr>
          </a:p>
          <a:p>
            <a:pPr marL="457200" indent="-457200" defTabSz="914400">
              <a:lnSpc>
                <a:spcPct val="90000"/>
              </a:lnSpc>
              <a:spcAft>
                <a:spcPts val="800"/>
              </a:spcAft>
              <a:buClr>
                <a:schemeClr val="accent1"/>
              </a:buClr>
              <a:buFont typeface="+mj-lt"/>
              <a:buAutoNum type="arabicParenR"/>
            </a:pPr>
            <a:r>
              <a:rPr lang="en-US" dirty="0">
                <a:solidFill>
                  <a:schemeClr val="tx1">
                    <a:lumMod val="75000"/>
                    <a:lumOff val="25000"/>
                  </a:schemeClr>
                </a:solidFill>
              </a:rPr>
              <a:t>Open brainstorming discussion to identify community strengths &amp; needs</a:t>
            </a:r>
          </a:p>
          <a:p>
            <a:pPr marL="457200" indent="-457200" defTabSz="914400">
              <a:lnSpc>
                <a:spcPct val="90000"/>
              </a:lnSpc>
              <a:spcAft>
                <a:spcPts val="800"/>
              </a:spcAft>
              <a:buClr>
                <a:schemeClr val="accent1"/>
              </a:buClr>
              <a:buFont typeface="+mj-lt"/>
              <a:buAutoNum type="arabicParenR"/>
            </a:pPr>
            <a:r>
              <a:rPr lang="en-US" dirty="0">
                <a:solidFill>
                  <a:schemeClr val="tx1">
                    <a:lumMod val="75000"/>
                    <a:lumOff val="25000"/>
                  </a:schemeClr>
                </a:solidFill>
              </a:rPr>
              <a:t>Group-based ranking of strengths &amp; needs to establish their relative importance </a:t>
            </a:r>
            <a:r>
              <a:rPr lang="en-GB" dirty="0">
                <a:solidFill>
                  <a:schemeClr val="tx1">
                    <a:lumMod val="75000"/>
                    <a:lumOff val="25000"/>
                  </a:schemeClr>
                </a:solidFill>
              </a:rPr>
              <a:t>(low, medium or high)</a:t>
            </a:r>
          </a:p>
          <a:p>
            <a:pPr marL="457200" indent="-457200" defTabSz="914400">
              <a:lnSpc>
                <a:spcPct val="90000"/>
              </a:lnSpc>
              <a:spcAft>
                <a:spcPts val="800"/>
              </a:spcAft>
              <a:buClr>
                <a:schemeClr val="accent1"/>
              </a:buClr>
              <a:buFont typeface="+mj-lt"/>
              <a:buAutoNum type="arabicParenR"/>
            </a:pPr>
            <a:r>
              <a:rPr lang="en-GB" dirty="0">
                <a:solidFill>
                  <a:schemeClr val="tx1">
                    <a:lumMod val="75000"/>
                    <a:lumOff val="25000"/>
                  </a:schemeClr>
                </a:solidFill>
              </a:rPr>
              <a:t>Elaborating on each community need that is of ‘high’ or ‘medium’ importance</a:t>
            </a:r>
          </a:p>
          <a:p>
            <a:pPr marL="812800" indent="-342900" defTabSz="914400">
              <a:lnSpc>
                <a:spcPct val="90000"/>
              </a:lnSpc>
              <a:spcAft>
                <a:spcPts val="800"/>
              </a:spcAft>
              <a:buClr>
                <a:schemeClr val="accent1"/>
              </a:buClr>
              <a:buFont typeface="Arial" panose="020B0604020202020204" pitchFamily="34" charset="0"/>
              <a:buChar char="•"/>
            </a:pPr>
            <a:r>
              <a:rPr lang="en-GB" dirty="0">
                <a:solidFill>
                  <a:schemeClr val="tx1">
                    <a:lumMod val="75000"/>
                    <a:lumOff val="25000"/>
                  </a:schemeClr>
                </a:solidFill>
              </a:rPr>
              <a:t>What are the causes of these needs?</a:t>
            </a:r>
          </a:p>
          <a:p>
            <a:pPr marL="812800" indent="-342900" defTabSz="914400">
              <a:lnSpc>
                <a:spcPct val="90000"/>
              </a:lnSpc>
              <a:spcAft>
                <a:spcPts val="800"/>
              </a:spcAft>
              <a:buClr>
                <a:schemeClr val="accent1"/>
              </a:buClr>
              <a:buFont typeface="Arial" panose="020B0604020202020204" pitchFamily="34" charset="0"/>
              <a:buChar char="•"/>
            </a:pPr>
            <a:r>
              <a:rPr lang="en-GB" dirty="0">
                <a:solidFill>
                  <a:schemeClr val="tx1">
                    <a:lumMod val="75000"/>
                    <a:lumOff val="25000"/>
                  </a:schemeClr>
                </a:solidFill>
              </a:rPr>
              <a:t>What can be done to address them?</a:t>
            </a:r>
          </a:p>
          <a:p>
            <a:pPr defTabSz="914400">
              <a:lnSpc>
                <a:spcPct val="90000"/>
              </a:lnSpc>
              <a:spcAft>
                <a:spcPts val="800"/>
              </a:spcAft>
              <a:buClr>
                <a:schemeClr val="accent1"/>
              </a:buClr>
            </a:pPr>
            <a:endParaRPr lang="en-US" dirty="0">
              <a:solidFill>
                <a:schemeClr val="tx1">
                  <a:lumMod val="75000"/>
                  <a:lumOff val="25000"/>
                </a:schemeClr>
              </a:solidFill>
            </a:endParaRPr>
          </a:p>
        </p:txBody>
      </p:sp>
      <p:sp>
        <p:nvSpPr>
          <p:cNvPr id="5" name="Segnaposto testo 5">
            <a:extLst>
              <a:ext uri="{FF2B5EF4-FFF2-40B4-BE49-F238E27FC236}">
                <a16:creationId xmlns:a16="http://schemas.microsoft.com/office/drawing/2014/main" id="{5FF8FFBC-8260-9D7F-C03F-89CDAF1A09B2}"/>
              </a:ext>
            </a:extLst>
          </p:cNvPr>
          <p:cNvSpPr txBox="1">
            <a:spLocks/>
          </p:cNvSpPr>
          <p:nvPr/>
        </p:nvSpPr>
        <p:spPr>
          <a:xfrm>
            <a:off x="-1" y="6367558"/>
            <a:ext cx="1519152" cy="600891"/>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800"/>
              </a:spcAft>
            </a:pPr>
            <a:r>
              <a:rPr lang="en-GB" sz="1100" i="1" dirty="0">
                <a:solidFill>
                  <a:srgbClr val="3EB1C8"/>
                </a:solidFill>
              </a:rPr>
              <a:t>Photo - source: Author</a:t>
            </a:r>
          </a:p>
        </p:txBody>
      </p:sp>
      <p:pic>
        <p:nvPicPr>
          <p:cNvPr id="6" name="Picture 5" descr="A light bulb with a light bulb in it&#10;&#10;Description automatically generated">
            <a:extLst>
              <a:ext uri="{FF2B5EF4-FFF2-40B4-BE49-F238E27FC236}">
                <a16:creationId xmlns:a16="http://schemas.microsoft.com/office/drawing/2014/main" id="{50CA4F5B-1D4F-A81F-DF70-D758F8B035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4999" y="4901493"/>
            <a:ext cx="1214559" cy="1314936"/>
          </a:xfrm>
          <a:prstGeom prst="rect">
            <a:avLst/>
          </a:prstGeom>
        </p:spPr>
      </p:pic>
    </p:spTree>
    <p:extLst>
      <p:ext uri="{BB962C8B-B14F-4D97-AF65-F5344CB8AC3E}">
        <p14:creationId xmlns:p14="http://schemas.microsoft.com/office/powerpoint/2010/main" val="1187380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 name="Rectangle 9">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2" name="Straight Connector 11">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Segnaposto testo 4">
            <a:extLst>
              <a:ext uri="{FF2B5EF4-FFF2-40B4-BE49-F238E27FC236}">
                <a16:creationId xmlns:a16="http://schemas.microsoft.com/office/drawing/2014/main" id="{824A98A8-6CB4-8183-B2F2-120F7A20A40E}"/>
              </a:ext>
            </a:extLst>
          </p:cNvPr>
          <p:cNvSpPr txBox="1">
            <a:spLocks/>
          </p:cNvSpPr>
          <p:nvPr/>
        </p:nvSpPr>
        <p:spPr>
          <a:xfrm>
            <a:off x="482989" y="2368321"/>
            <a:ext cx="3084844" cy="3335519"/>
          </a:xfrm>
          <a:prstGeom prst="rect">
            <a:avLst/>
          </a:prstGeom>
        </p:spPr>
        <p:txBody>
          <a:bodyPr vert="horz" lIns="0" tIns="45720" rIns="0" bIns="45720" rtlCol="0">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Bef>
                <a:spcPct val="0"/>
              </a:spcBef>
              <a:spcAft>
                <a:spcPts val="600"/>
              </a:spcAft>
              <a:buClr>
                <a:schemeClr val="accent1"/>
              </a:buClr>
              <a:buFont typeface="Calibri" panose="020F0502020204030204" pitchFamily="34" charset="0"/>
            </a:pPr>
            <a:r>
              <a:rPr lang="en-US" sz="2800" spc="-50" dirty="0">
                <a:solidFill>
                  <a:srgbClr val="FFFFFF"/>
                </a:solidFill>
              </a:rPr>
              <a:t>Community Investment </a:t>
            </a:r>
          </a:p>
          <a:p>
            <a:pPr defTabSz="914400">
              <a:lnSpc>
                <a:spcPct val="90000"/>
              </a:lnSpc>
              <a:spcBef>
                <a:spcPct val="0"/>
              </a:spcBef>
              <a:spcAft>
                <a:spcPts val="600"/>
              </a:spcAft>
              <a:buClr>
                <a:schemeClr val="accent1"/>
              </a:buClr>
              <a:buFont typeface="Calibri" panose="020F0502020204030204" pitchFamily="34" charset="0"/>
            </a:pPr>
            <a:endParaRPr lang="en-US" sz="2800" spc="-50" dirty="0">
              <a:solidFill>
                <a:srgbClr val="FFFFFF"/>
              </a:solidFill>
            </a:endParaRPr>
          </a:p>
          <a:p>
            <a:pPr defTabSz="914400">
              <a:lnSpc>
                <a:spcPct val="90000"/>
              </a:lnSpc>
              <a:spcBef>
                <a:spcPct val="0"/>
              </a:spcBef>
              <a:spcAft>
                <a:spcPts val="600"/>
              </a:spcAft>
              <a:buClr>
                <a:schemeClr val="accent1"/>
              </a:buClr>
              <a:buFont typeface="Calibri" panose="020F0502020204030204" pitchFamily="34" charset="0"/>
            </a:pPr>
            <a:r>
              <a:rPr lang="en-US" sz="2800" spc="-50" dirty="0">
                <a:solidFill>
                  <a:srgbClr val="FFFFFF"/>
                </a:solidFill>
              </a:rPr>
              <a:t>Identification of Key Investment Areas</a:t>
            </a:r>
          </a:p>
        </p:txBody>
      </p:sp>
      <p:sp>
        <p:nvSpPr>
          <p:cNvPr id="18" name="Rectangle 17">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4" name="Picture 3">
            <a:extLst>
              <a:ext uri="{FF2B5EF4-FFF2-40B4-BE49-F238E27FC236}">
                <a16:creationId xmlns:a16="http://schemas.microsoft.com/office/drawing/2014/main" id="{8846E0C6-B15B-7CE3-D5D6-E9F55F32B7F6}"/>
              </a:ext>
            </a:extLst>
          </p:cNvPr>
          <p:cNvPicPr>
            <a:picLocks noChangeAspect="1"/>
          </p:cNvPicPr>
          <p:nvPr/>
        </p:nvPicPr>
        <p:blipFill rotWithShape="1">
          <a:blip r:embed="rId3"/>
          <a:srcRect l="66250" t="27593" r="8448" b="18519"/>
          <a:stretch/>
        </p:blipFill>
        <p:spPr>
          <a:xfrm>
            <a:off x="5565071" y="174345"/>
            <a:ext cx="5433397" cy="6509310"/>
          </a:xfrm>
          <a:prstGeom prst="rect">
            <a:avLst/>
          </a:prstGeom>
        </p:spPr>
      </p:pic>
    </p:spTree>
    <p:extLst>
      <p:ext uri="{BB962C8B-B14F-4D97-AF65-F5344CB8AC3E}">
        <p14:creationId xmlns:p14="http://schemas.microsoft.com/office/powerpoint/2010/main" val="1542226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4">
            <a:extLst>
              <a:ext uri="{FF2B5EF4-FFF2-40B4-BE49-F238E27FC236}">
                <a16:creationId xmlns:a16="http://schemas.microsoft.com/office/drawing/2014/main" id="{48DE1A33-D50B-E427-9F02-BBC346CE6F7E}"/>
              </a:ext>
            </a:extLst>
          </p:cNvPr>
          <p:cNvSpPr txBox="1">
            <a:spLocks/>
          </p:cNvSpPr>
          <p:nvPr/>
        </p:nvSpPr>
        <p:spPr>
          <a:xfrm>
            <a:off x="2110179" y="243996"/>
            <a:ext cx="11637819" cy="775998"/>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dirty="0">
                <a:solidFill>
                  <a:schemeClr val="tx1">
                    <a:lumMod val="75000"/>
                    <a:lumOff val="25000"/>
                  </a:schemeClr>
                </a:solidFill>
                <a:latin typeface="+mj-lt"/>
                <a:ea typeface="+mj-ea"/>
                <a:cs typeface="+mj-cs"/>
              </a:rPr>
              <a:t>Identification of Key Investment Areas</a:t>
            </a:r>
          </a:p>
        </p:txBody>
      </p:sp>
      <p:sp>
        <p:nvSpPr>
          <p:cNvPr id="16" name="Segnaposto testo 5">
            <a:extLst>
              <a:ext uri="{FF2B5EF4-FFF2-40B4-BE49-F238E27FC236}">
                <a16:creationId xmlns:a16="http://schemas.microsoft.com/office/drawing/2014/main" id="{120BF6BB-258B-80BE-E242-4CEE598EC8E4}"/>
              </a:ext>
            </a:extLst>
          </p:cNvPr>
          <p:cNvSpPr txBox="1">
            <a:spLocks/>
          </p:cNvSpPr>
          <p:nvPr/>
        </p:nvSpPr>
        <p:spPr>
          <a:xfrm>
            <a:off x="643753" y="5935133"/>
            <a:ext cx="11548247" cy="330200"/>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300"/>
              </a:spcAft>
            </a:pPr>
            <a:r>
              <a:rPr lang="en-GB" sz="1100" i="1" dirty="0">
                <a:solidFill>
                  <a:srgbClr val="3EB1C8"/>
                </a:solidFill>
              </a:rPr>
              <a:t>Source: IFC. Strategic Community Investment: A Good Practice Handbook for Companies Doing Business in Emerging Markets (2010)</a:t>
            </a:r>
          </a:p>
        </p:txBody>
      </p:sp>
      <p:sp>
        <p:nvSpPr>
          <p:cNvPr id="3" name="Segnaposto testo 5">
            <a:extLst>
              <a:ext uri="{FF2B5EF4-FFF2-40B4-BE49-F238E27FC236}">
                <a16:creationId xmlns:a16="http://schemas.microsoft.com/office/drawing/2014/main" id="{93FB0139-77A6-E351-2BB3-723A36CA6678}"/>
              </a:ext>
            </a:extLst>
          </p:cNvPr>
          <p:cNvSpPr txBox="1">
            <a:spLocks/>
          </p:cNvSpPr>
          <p:nvPr/>
        </p:nvSpPr>
        <p:spPr>
          <a:xfrm>
            <a:off x="866857" y="1488256"/>
            <a:ext cx="5954091" cy="4681008"/>
          </a:xfrm>
          <a:prstGeom prst="rect">
            <a:avLst/>
          </a:prstGeom>
        </p:spPr>
        <p:txBody>
          <a:bodyPr vert="horz" lIns="0" tIns="45720" rIns="0" bIns="45720" rtlCol="0" anchor="ct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990" indent="-380990" defTabSz="914400">
              <a:lnSpc>
                <a:spcPct val="90000"/>
              </a:lnSpc>
              <a:spcAft>
                <a:spcPts val="800"/>
              </a:spcAft>
              <a:buClr>
                <a:schemeClr val="accent1"/>
              </a:buClr>
              <a:buFont typeface="Calibri" panose="020F0502020204030204" pitchFamily="34" charset="0"/>
              <a:buChar char="•"/>
            </a:pPr>
            <a:r>
              <a:rPr lang="en-GB" sz="2600" dirty="0">
                <a:solidFill>
                  <a:schemeClr val="tx1">
                    <a:lumMod val="75000"/>
                    <a:lumOff val="25000"/>
                  </a:schemeClr>
                </a:solidFill>
              </a:rPr>
              <a:t>CI is more effective when focused on a few key areas</a:t>
            </a:r>
          </a:p>
          <a:p>
            <a:pPr marL="380990" indent="-380990" defTabSz="914400">
              <a:lnSpc>
                <a:spcPct val="90000"/>
              </a:lnSpc>
              <a:spcAft>
                <a:spcPts val="800"/>
              </a:spcAft>
              <a:buClr>
                <a:schemeClr val="accent1"/>
              </a:buClr>
              <a:buFont typeface="Calibri" panose="020F0502020204030204" pitchFamily="34" charset="0"/>
              <a:buChar char="•"/>
            </a:pPr>
            <a:endParaRPr lang="en-GB" sz="2600" dirty="0">
              <a:solidFill>
                <a:schemeClr val="tx1">
                  <a:lumMod val="75000"/>
                  <a:lumOff val="25000"/>
                </a:schemeClr>
              </a:solidFill>
            </a:endParaRPr>
          </a:p>
          <a:p>
            <a:pPr marL="380990" indent="-380990" defTabSz="914400">
              <a:lnSpc>
                <a:spcPct val="90000"/>
              </a:lnSpc>
              <a:spcAft>
                <a:spcPts val="800"/>
              </a:spcAft>
              <a:buClr>
                <a:schemeClr val="accent1"/>
              </a:buClr>
              <a:buFont typeface="Calibri" panose="020F0502020204030204" pitchFamily="34" charset="0"/>
              <a:buChar char="•"/>
            </a:pPr>
            <a:r>
              <a:rPr lang="en-GB" sz="2600" dirty="0">
                <a:solidFill>
                  <a:schemeClr val="tx1">
                    <a:lumMod val="75000"/>
                    <a:lumOff val="25000"/>
                  </a:schemeClr>
                </a:solidFill>
              </a:rPr>
              <a:t>3 key considerations for selection of key investment areas</a:t>
            </a:r>
          </a:p>
          <a:p>
            <a:pPr marL="380990" indent="-380990" defTabSz="914400">
              <a:lnSpc>
                <a:spcPct val="90000"/>
              </a:lnSpc>
              <a:spcAft>
                <a:spcPts val="800"/>
              </a:spcAft>
              <a:buClr>
                <a:schemeClr val="accent1"/>
              </a:buClr>
              <a:buFont typeface="Calibri" panose="020F0502020204030204" pitchFamily="34" charset="0"/>
              <a:buChar char="•"/>
            </a:pPr>
            <a:endParaRPr lang="en-GB" sz="2600" dirty="0">
              <a:solidFill>
                <a:schemeClr val="tx1">
                  <a:lumMod val="75000"/>
                  <a:lumOff val="25000"/>
                </a:schemeClr>
              </a:solidFill>
            </a:endParaRPr>
          </a:p>
          <a:p>
            <a:pPr marL="380990" indent="-380990" defTabSz="914400">
              <a:lnSpc>
                <a:spcPct val="90000"/>
              </a:lnSpc>
              <a:spcAft>
                <a:spcPts val="800"/>
              </a:spcAft>
              <a:buClr>
                <a:schemeClr val="accent1"/>
              </a:buClr>
              <a:buFont typeface="Calibri" panose="020F0502020204030204" pitchFamily="34" charset="0"/>
              <a:buChar char="•"/>
            </a:pPr>
            <a:r>
              <a:rPr lang="en-GB" sz="2600" dirty="0">
                <a:solidFill>
                  <a:schemeClr val="tx1">
                    <a:lumMod val="75000"/>
                    <a:lumOff val="25000"/>
                  </a:schemeClr>
                </a:solidFill>
              </a:rPr>
              <a:t>Selection of investment areas should be:</a:t>
            </a:r>
          </a:p>
          <a:p>
            <a:pPr marL="901700" indent="-342900" defTabSz="914400">
              <a:lnSpc>
                <a:spcPct val="90000"/>
              </a:lnSpc>
              <a:spcAft>
                <a:spcPts val="800"/>
              </a:spcAft>
              <a:buClr>
                <a:schemeClr val="accent1"/>
              </a:buClr>
              <a:buFont typeface="Courier New" panose="02070309020205020404" pitchFamily="49" charset="0"/>
              <a:buChar char="o"/>
            </a:pPr>
            <a:r>
              <a:rPr lang="en-GB" sz="2600" dirty="0">
                <a:solidFill>
                  <a:schemeClr val="tx1">
                    <a:lumMod val="75000"/>
                    <a:lumOff val="25000"/>
                  </a:schemeClr>
                </a:solidFill>
              </a:rPr>
              <a:t>based on methodology</a:t>
            </a:r>
          </a:p>
          <a:p>
            <a:pPr marL="901700" indent="-342900" defTabSz="914400">
              <a:lnSpc>
                <a:spcPct val="90000"/>
              </a:lnSpc>
              <a:spcAft>
                <a:spcPts val="800"/>
              </a:spcAft>
              <a:buClr>
                <a:schemeClr val="accent1"/>
              </a:buClr>
              <a:buFont typeface="Courier New" panose="02070309020205020404" pitchFamily="49" charset="0"/>
              <a:buChar char="o"/>
            </a:pPr>
            <a:r>
              <a:rPr lang="en-GB" sz="2600" dirty="0">
                <a:solidFill>
                  <a:schemeClr val="tx1">
                    <a:lumMod val="75000"/>
                    <a:lumOff val="25000"/>
                  </a:schemeClr>
                </a:solidFill>
              </a:rPr>
              <a:t>transparent and (preferably) simple</a:t>
            </a:r>
          </a:p>
          <a:p>
            <a:pPr defTabSz="914400">
              <a:lnSpc>
                <a:spcPct val="90000"/>
              </a:lnSpc>
              <a:spcAft>
                <a:spcPts val="800"/>
              </a:spcAft>
              <a:buClr>
                <a:schemeClr val="accent1"/>
              </a:buClr>
            </a:pPr>
            <a:endParaRPr lang="en-GB" dirty="0">
              <a:solidFill>
                <a:schemeClr val="tx1">
                  <a:lumMod val="75000"/>
                  <a:lumOff val="25000"/>
                </a:schemeClr>
              </a:solidFill>
            </a:endParaRPr>
          </a:p>
        </p:txBody>
      </p:sp>
      <p:pic>
        <p:nvPicPr>
          <p:cNvPr id="6" name="Picture 5" descr="Graphical user interface, application&#10;&#10;Description automatically generated">
            <a:extLst>
              <a:ext uri="{FF2B5EF4-FFF2-40B4-BE49-F238E27FC236}">
                <a16:creationId xmlns:a16="http://schemas.microsoft.com/office/drawing/2014/main" id="{B9ADC507-8EE0-E85C-386D-88A0D5DF0444}"/>
              </a:ext>
            </a:extLst>
          </p:cNvPr>
          <p:cNvPicPr>
            <a:picLocks noChangeAspect="1"/>
          </p:cNvPicPr>
          <p:nvPr/>
        </p:nvPicPr>
        <p:blipFill rotWithShape="1">
          <a:blip r:embed="rId2"/>
          <a:srcRect l="29694" t="60226" r="37706" b="12864"/>
          <a:stretch/>
        </p:blipFill>
        <p:spPr bwMode="auto">
          <a:xfrm>
            <a:off x="6820948" y="1099722"/>
            <a:ext cx="5307052" cy="49282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807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egnaposto testo 5">
            <a:extLst>
              <a:ext uri="{FF2B5EF4-FFF2-40B4-BE49-F238E27FC236}">
                <a16:creationId xmlns:a16="http://schemas.microsoft.com/office/drawing/2014/main" id="{120BF6BB-258B-80BE-E242-4CEE598EC8E4}"/>
              </a:ext>
            </a:extLst>
          </p:cNvPr>
          <p:cNvSpPr txBox="1">
            <a:spLocks/>
          </p:cNvSpPr>
          <p:nvPr/>
        </p:nvSpPr>
        <p:spPr>
          <a:xfrm>
            <a:off x="7353972" y="4932651"/>
            <a:ext cx="4461647" cy="994833"/>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300"/>
              </a:spcAft>
            </a:pPr>
            <a:r>
              <a:rPr lang="en-GB" sz="1100" i="1" dirty="0">
                <a:solidFill>
                  <a:srgbClr val="3EB1C8"/>
                </a:solidFill>
              </a:rPr>
              <a:t>Source: : Nord Stream 2, 2017. Community Investment Framework – Russia.</a:t>
            </a:r>
          </a:p>
          <a:p>
            <a:pPr>
              <a:lnSpc>
                <a:spcPct val="100000"/>
              </a:lnSpc>
              <a:spcBef>
                <a:spcPts val="0"/>
              </a:spcBef>
              <a:spcAft>
                <a:spcPts val="300"/>
              </a:spcAft>
            </a:pPr>
            <a:r>
              <a:rPr lang="en-GB" sz="1100" i="1" dirty="0">
                <a:solidFill>
                  <a:srgbClr val="3EB1C8"/>
                </a:solidFill>
              </a:rPr>
              <a:t>Gulakov, I., </a:t>
            </a:r>
            <a:r>
              <a:rPr lang="en-GB" sz="1100" i="1" dirty="0" err="1">
                <a:solidFill>
                  <a:srgbClr val="3EB1C8"/>
                </a:solidFill>
              </a:rPr>
              <a:t>Vanclay</a:t>
            </a:r>
            <a:r>
              <a:rPr lang="en-GB" sz="1100" i="1" dirty="0">
                <a:solidFill>
                  <a:srgbClr val="3EB1C8"/>
                </a:solidFill>
              </a:rPr>
              <a:t>, F., Arts, J. 2020. Modifying social impact assessment to enhance the effectiveness of company social investment strategies in contributing to local community development. IAPA https://doi.org/10.1080/14615517.2020.1765302 </a:t>
            </a:r>
          </a:p>
        </p:txBody>
      </p:sp>
      <p:sp>
        <p:nvSpPr>
          <p:cNvPr id="3" name="Segnaposto testo 5">
            <a:extLst>
              <a:ext uri="{FF2B5EF4-FFF2-40B4-BE49-F238E27FC236}">
                <a16:creationId xmlns:a16="http://schemas.microsoft.com/office/drawing/2014/main" id="{93FB0139-77A6-E351-2BB3-723A36CA6678}"/>
              </a:ext>
            </a:extLst>
          </p:cNvPr>
          <p:cNvSpPr txBox="1">
            <a:spLocks/>
          </p:cNvSpPr>
          <p:nvPr/>
        </p:nvSpPr>
        <p:spPr>
          <a:xfrm>
            <a:off x="554181" y="749060"/>
            <a:ext cx="5954091" cy="4681008"/>
          </a:xfrm>
          <a:prstGeom prst="rect">
            <a:avLst/>
          </a:prstGeom>
        </p:spPr>
        <p:txBody>
          <a:bodyPr vert="horz" lIns="0" tIns="45720" rIns="0" bIns="45720" rtlCol="0" anchor="ct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Aft>
                <a:spcPts val="800"/>
              </a:spcAft>
              <a:buClr>
                <a:schemeClr val="accent1"/>
              </a:buClr>
            </a:pPr>
            <a:endParaRPr lang="en-GB" dirty="0">
              <a:solidFill>
                <a:schemeClr val="tx1">
                  <a:lumMod val="75000"/>
                  <a:lumOff val="25000"/>
                </a:schemeClr>
              </a:solidFill>
            </a:endParaRPr>
          </a:p>
        </p:txBody>
      </p:sp>
      <p:pic>
        <p:nvPicPr>
          <p:cNvPr id="4" name="Рисунок 13">
            <a:extLst>
              <a:ext uri="{FF2B5EF4-FFF2-40B4-BE49-F238E27FC236}">
                <a16:creationId xmlns:a16="http://schemas.microsoft.com/office/drawing/2014/main" id="{FB0E159F-3E15-2E77-939A-2844815DBE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96" t="5960" r="5470" b="41781"/>
          <a:stretch/>
        </p:blipFill>
        <p:spPr bwMode="auto">
          <a:xfrm>
            <a:off x="285944" y="208282"/>
            <a:ext cx="6699056" cy="6057049"/>
          </a:xfrm>
          <a:prstGeom prst="rect">
            <a:avLst/>
          </a:prstGeom>
          <a:ln>
            <a:noFill/>
          </a:ln>
          <a:extLst>
            <a:ext uri="{53640926-AAD7-44D8-BBD7-CCE9431645EC}">
              <a14:shadowObscured xmlns:a14="http://schemas.microsoft.com/office/drawing/2010/main"/>
            </a:ext>
          </a:extLst>
        </p:spPr>
      </p:pic>
      <p:sp>
        <p:nvSpPr>
          <p:cNvPr id="5" name="Segnaposto testo 4">
            <a:extLst>
              <a:ext uri="{FF2B5EF4-FFF2-40B4-BE49-F238E27FC236}">
                <a16:creationId xmlns:a16="http://schemas.microsoft.com/office/drawing/2014/main" id="{7B98FEF1-E86E-D667-0370-4C8EB2C9C44C}"/>
              </a:ext>
            </a:extLst>
          </p:cNvPr>
          <p:cNvSpPr txBox="1">
            <a:spLocks/>
          </p:cNvSpPr>
          <p:nvPr/>
        </p:nvSpPr>
        <p:spPr>
          <a:xfrm>
            <a:off x="7723137" y="2074758"/>
            <a:ext cx="4182919" cy="1739899"/>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dirty="0">
                <a:solidFill>
                  <a:schemeClr val="tx1">
                    <a:lumMod val="75000"/>
                    <a:lumOff val="25000"/>
                  </a:schemeClr>
                </a:solidFill>
                <a:latin typeface="+mj-lt"/>
                <a:ea typeface="+mj-ea"/>
                <a:cs typeface="+mj-cs"/>
              </a:rPr>
              <a:t>Identification of Key Investment Areas</a:t>
            </a:r>
          </a:p>
        </p:txBody>
      </p:sp>
    </p:spTree>
    <p:extLst>
      <p:ext uri="{BB962C8B-B14F-4D97-AF65-F5344CB8AC3E}">
        <p14:creationId xmlns:p14="http://schemas.microsoft.com/office/powerpoint/2010/main" val="3082775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4">
            <a:extLst>
              <a:ext uri="{FF2B5EF4-FFF2-40B4-BE49-F238E27FC236}">
                <a16:creationId xmlns:a16="http://schemas.microsoft.com/office/drawing/2014/main" id="{48DE1A33-D50B-E427-9F02-BBC346CE6F7E}"/>
              </a:ext>
            </a:extLst>
          </p:cNvPr>
          <p:cNvSpPr txBox="1">
            <a:spLocks/>
          </p:cNvSpPr>
          <p:nvPr/>
        </p:nvSpPr>
        <p:spPr>
          <a:xfrm>
            <a:off x="1868879" y="204668"/>
            <a:ext cx="11637819" cy="775998"/>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a:solidFill>
                  <a:schemeClr val="tx1">
                    <a:lumMod val="75000"/>
                    <a:lumOff val="25000"/>
                  </a:schemeClr>
                </a:solidFill>
                <a:latin typeface="+mj-lt"/>
                <a:ea typeface="+mj-ea"/>
                <a:cs typeface="+mj-cs"/>
              </a:rPr>
              <a:t>Identification of Key Investment Areas</a:t>
            </a:r>
            <a:endParaRPr lang="en-US" sz="3600" spc="-50" dirty="0">
              <a:solidFill>
                <a:schemeClr val="tx1">
                  <a:lumMod val="75000"/>
                  <a:lumOff val="25000"/>
                </a:schemeClr>
              </a:solidFill>
              <a:latin typeface="+mj-lt"/>
              <a:ea typeface="+mj-ea"/>
              <a:cs typeface="+mj-cs"/>
            </a:endParaRPr>
          </a:p>
        </p:txBody>
      </p:sp>
      <p:sp>
        <p:nvSpPr>
          <p:cNvPr id="16" name="Segnaposto testo 5">
            <a:extLst>
              <a:ext uri="{FF2B5EF4-FFF2-40B4-BE49-F238E27FC236}">
                <a16:creationId xmlns:a16="http://schemas.microsoft.com/office/drawing/2014/main" id="{120BF6BB-258B-80BE-E242-4CEE598EC8E4}"/>
              </a:ext>
            </a:extLst>
          </p:cNvPr>
          <p:cNvSpPr txBox="1">
            <a:spLocks/>
          </p:cNvSpPr>
          <p:nvPr/>
        </p:nvSpPr>
        <p:spPr>
          <a:xfrm>
            <a:off x="643753" y="5935133"/>
            <a:ext cx="11548247" cy="330200"/>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300"/>
              </a:spcAft>
            </a:pPr>
            <a:r>
              <a:rPr lang="en-GB" sz="1100" i="1">
                <a:solidFill>
                  <a:srgbClr val="3EB1C8"/>
                </a:solidFill>
              </a:rPr>
              <a:t>Source: author</a:t>
            </a:r>
            <a:endParaRPr lang="en-GB" sz="1100" i="1" dirty="0">
              <a:solidFill>
                <a:srgbClr val="3EB1C8"/>
              </a:solidFill>
            </a:endParaRPr>
          </a:p>
        </p:txBody>
      </p:sp>
      <p:sp>
        <p:nvSpPr>
          <p:cNvPr id="3" name="Segnaposto testo 5">
            <a:extLst>
              <a:ext uri="{FF2B5EF4-FFF2-40B4-BE49-F238E27FC236}">
                <a16:creationId xmlns:a16="http://schemas.microsoft.com/office/drawing/2014/main" id="{93FB0139-77A6-E351-2BB3-723A36CA6678}"/>
              </a:ext>
            </a:extLst>
          </p:cNvPr>
          <p:cNvSpPr txBox="1">
            <a:spLocks/>
          </p:cNvSpPr>
          <p:nvPr/>
        </p:nvSpPr>
        <p:spPr>
          <a:xfrm>
            <a:off x="6908854" y="1492295"/>
            <a:ext cx="4127446" cy="2882161"/>
          </a:xfrm>
          <a:prstGeom prst="rect">
            <a:avLst/>
          </a:prstGeom>
        </p:spPr>
        <p:txBody>
          <a:bodyPr vert="horz" lIns="0" tIns="45720" rIns="0" bIns="45720" rtlCol="0" anchor="ct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Aft>
                <a:spcPts val="800"/>
              </a:spcAft>
              <a:buClr>
                <a:schemeClr val="accent1"/>
              </a:buClr>
            </a:pPr>
            <a:r>
              <a:rPr lang="en-GB" sz="2200" b="1" dirty="0">
                <a:solidFill>
                  <a:schemeClr val="tx1">
                    <a:lumMod val="75000"/>
                    <a:lumOff val="25000"/>
                  </a:schemeClr>
                </a:solidFill>
              </a:rPr>
              <a:t>Key Investment Areas (example)</a:t>
            </a:r>
            <a:endParaRPr lang="en-GB" sz="2200" dirty="0">
              <a:solidFill>
                <a:schemeClr val="tx1">
                  <a:lumMod val="75000"/>
                  <a:lumOff val="25000"/>
                </a:schemeClr>
              </a:solidFill>
            </a:endParaRPr>
          </a:p>
          <a:p>
            <a:pPr marL="380990" indent="-380990" defTabSz="914400">
              <a:lnSpc>
                <a:spcPct val="90000"/>
              </a:lnSpc>
              <a:spcAft>
                <a:spcPts val="800"/>
              </a:spcAft>
              <a:buClr>
                <a:schemeClr val="accent1"/>
              </a:buClr>
              <a:buFont typeface="Calibri" panose="020F0502020204030204" pitchFamily="34" charset="0"/>
              <a:buChar char="•"/>
            </a:pPr>
            <a:endParaRPr lang="ru-RU" sz="2200" dirty="0">
              <a:solidFill>
                <a:schemeClr val="tx1">
                  <a:lumMod val="75000"/>
                  <a:lumOff val="25000"/>
                </a:schemeClr>
              </a:solidFill>
            </a:endParaRPr>
          </a:p>
          <a:p>
            <a:pPr marL="380990" indent="-380990" defTabSz="914400">
              <a:lnSpc>
                <a:spcPct val="90000"/>
              </a:lnSpc>
              <a:spcAft>
                <a:spcPts val="800"/>
              </a:spcAft>
              <a:buClr>
                <a:schemeClr val="accent1"/>
              </a:buClr>
              <a:buFont typeface="Calibri" panose="020F0502020204030204" pitchFamily="34" charset="0"/>
              <a:buChar char="•"/>
            </a:pPr>
            <a:r>
              <a:rPr lang="en-GB" sz="2200" dirty="0">
                <a:solidFill>
                  <a:schemeClr val="tx1">
                    <a:lumMod val="75000"/>
                    <a:lumOff val="25000"/>
                  </a:schemeClr>
                </a:solidFill>
              </a:rPr>
              <a:t>Community safety</a:t>
            </a:r>
          </a:p>
          <a:p>
            <a:pPr marL="380990" indent="-380990" defTabSz="914400">
              <a:lnSpc>
                <a:spcPct val="90000"/>
              </a:lnSpc>
              <a:spcAft>
                <a:spcPts val="800"/>
              </a:spcAft>
              <a:buClr>
                <a:schemeClr val="accent1"/>
              </a:buClr>
              <a:buFont typeface="Calibri" panose="020F0502020204030204" pitchFamily="34" charset="0"/>
              <a:buChar char="•"/>
            </a:pPr>
            <a:r>
              <a:rPr lang="en-GB" sz="2200" dirty="0">
                <a:solidFill>
                  <a:schemeClr val="tx1">
                    <a:lumMod val="75000"/>
                    <a:lumOff val="25000"/>
                  </a:schemeClr>
                </a:solidFill>
              </a:rPr>
              <a:t>Local employment</a:t>
            </a:r>
          </a:p>
          <a:p>
            <a:pPr marL="380990" indent="-380990" defTabSz="914400">
              <a:lnSpc>
                <a:spcPct val="90000"/>
              </a:lnSpc>
              <a:spcAft>
                <a:spcPts val="800"/>
              </a:spcAft>
              <a:buClr>
                <a:schemeClr val="accent1"/>
              </a:buClr>
              <a:buFont typeface="Calibri" panose="020F0502020204030204" pitchFamily="34" charset="0"/>
              <a:buChar char="•"/>
            </a:pPr>
            <a:r>
              <a:rPr lang="en-GB" sz="2200" dirty="0">
                <a:solidFill>
                  <a:schemeClr val="tx1">
                    <a:lumMod val="75000"/>
                    <a:lumOff val="25000"/>
                  </a:schemeClr>
                </a:solidFill>
              </a:rPr>
              <a:t>Cultural and sport activities</a:t>
            </a:r>
          </a:p>
          <a:p>
            <a:pPr marL="380990" indent="-380990" defTabSz="914400">
              <a:lnSpc>
                <a:spcPct val="90000"/>
              </a:lnSpc>
              <a:spcAft>
                <a:spcPts val="800"/>
              </a:spcAft>
              <a:buClr>
                <a:schemeClr val="accent1"/>
              </a:buClr>
              <a:buFont typeface="Calibri" panose="020F0502020204030204" pitchFamily="34" charset="0"/>
              <a:buChar char="•"/>
            </a:pPr>
            <a:r>
              <a:rPr lang="en-GB" sz="2200" dirty="0">
                <a:solidFill>
                  <a:schemeClr val="tx1">
                    <a:lumMod val="75000"/>
                    <a:lumOff val="25000"/>
                  </a:schemeClr>
                </a:solidFill>
              </a:rPr>
              <a:t>Infrastructure (water supply)</a:t>
            </a:r>
          </a:p>
          <a:p>
            <a:pPr marL="380990" indent="-380990" defTabSz="914400">
              <a:lnSpc>
                <a:spcPct val="90000"/>
              </a:lnSpc>
              <a:spcAft>
                <a:spcPts val="800"/>
              </a:spcAft>
              <a:buClr>
                <a:schemeClr val="accent1"/>
              </a:buClr>
              <a:buFont typeface="Calibri" panose="020F0502020204030204" pitchFamily="34" charset="0"/>
              <a:buChar char="•"/>
            </a:pPr>
            <a:r>
              <a:rPr lang="en-GB" sz="2200" dirty="0">
                <a:solidFill>
                  <a:schemeClr val="tx1">
                    <a:lumMod val="75000"/>
                    <a:lumOff val="25000"/>
                  </a:schemeClr>
                </a:solidFill>
              </a:rPr>
              <a:t>Living environment</a:t>
            </a:r>
          </a:p>
          <a:p>
            <a:pPr marL="380990" indent="-380990" defTabSz="914400">
              <a:lnSpc>
                <a:spcPct val="90000"/>
              </a:lnSpc>
              <a:spcAft>
                <a:spcPts val="800"/>
              </a:spcAft>
              <a:buClr>
                <a:schemeClr val="accent1"/>
              </a:buClr>
              <a:buFont typeface="Calibri" panose="020F0502020204030204" pitchFamily="34" charset="0"/>
              <a:buChar char="•"/>
            </a:pPr>
            <a:endParaRPr lang="en-GB" sz="2200" dirty="0">
              <a:solidFill>
                <a:schemeClr val="tx1">
                  <a:lumMod val="75000"/>
                  <a:lumOff val="25000"/>
                </a:schemeClr>
              </a:solidFill>
            </a:endParaRPr>
          </a:p>
        </p:txBody>
      </p:sp>
      <p:graphicFrame>
        <p:nvGraphicFramePr>
          <p:cNvPr id="7" name="Diagram 6">
            <a:extLst>
              <a:ext uri="{FF2B5EF4-FFF2-40B4-BE49-F238E27FC236}">
                <a16:creationId xmlns:a16="http://schemas.microsoft.com/office/drawing/2014/main" id="{BF73F85B-5BED-D328-9B30-6F1272BB927D}"/>
              </a:ext>
            </a:extLst>
          </p:cNvPr>
          <p:cNvGraphicFramePr/>
          <p:nvPr>
            <p:extLst>
              <p:ext uri="{D42A27DB-BD31-4B8C-83A1-F6EECF244321}">
                <p14:modId xmlns:p14="http://schemas.microsoft.com/office/powerpoint/2010/main" val="2923220548"/>
              </p:ext>
            </p:extLst>
          </p:nvPr>
        </p:nvGraphicFramePr>
        <p:xfrm>
          <a:off x="904240" y="1283439"/>
          <a:ext cx="4734560" cy="4534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ight Brace 7">
            <a:extLst>
              <a:ext uri="{FF2B5EF4-FFF2-40B4-BE49-F238E27FC236}">
                <a16:creationId xmlns:a16="http://schemas.microsoft.com/office/drawing/2014/main" id="{26C58B12-5FFC-B174-460D-4CE50588ED50}"/>
              </a:ext>
            </a:extLst>
          </p:cNvPr>
          <p:cNvSpPr/>
          <p:nvPr/>
        </p:nvSpPr>
        <p:spPr>
          <a:xfrm>
            <a:off x="5854699" y="1370856"/>
            <a:ext cx="241301" cy="2681393"/>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pic>
        <p:nvPicPr>
          <p:cNvPr id="10" name="Picture 9" descr="A light bulb and brain&#10;&#10;Description automatically generated">
            <a:extLst>
              <a:ext uri="{FF2B5EF4-FFF2-40B4-BE49-F238E27FC236}">
                <a16:creationId xmlns:a16="http://schemas.microsoft.com/office/drawing/2014/main" id="{BC18F7B8-3423-D2C4-BF36-F308E2AFD2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4675" y="4322917"/>
            <a:ext cx="2083251" cy="2083251"/>
          </a:xfrm>
          <a:prstGeom prst="rect">
            <a:avLst/>
          </a:prstGeom>
        </p:spPr>
      </p:pic>
      <p:sp>
        <p:nvSpPr>
          <p:cNvPr id="4" name="Segnaposto testo 5">
            <a:extLst>
              <a:ext uri="{FF2B5EF4-FFF2-40B4-BE49-F238E27FC236}">
                <a16:creationId xmlns:a16="http://schemas.microsoft.com/office/drawing/2014/main" id="{97F9835C-AA89-322D-8590-555F22760CE5}"/>
              </a:ext>
            </a:extLst>
          </p:cNvPr>
          <p:cNvSpPr txBox="1">
            <a:spLocks/>
          </p:cNvSpPr>
          <p:nvPr/>
        </p:nvSpPr>
        <p:spPr>
          <a:xfrm>
            <a:off x="6908854" y="4237294"/>
            <a:ext cx="3479746" cy="1297582"/>
          </a:xfrm>
          <a:prstGeom prst="rect">
            <a:avLst/>
          </a:prstGeom>
        </p:spPr>
        <p:txBody>
          <a:bodyPr vert="horz" lIns="0" tIns="45720" rIns="0" bIns="45720" rtlCol="0" anchor="ctr">
            <a:normAutofit fontScale="92500" lnSpcReduction="1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buClr>
                <a:schemeClr val="accent1"/>
              </a:buClr>
            </a:pPr>
            <a:r>
              <a:rPr lang="en-GB" dirty="0">
                <a:solidFill>
                  <a:schemeClr val="tx1">
                    <a:lumMod val="75000"/>
                    <a:lumOff val="25000"/>
                  </a:schemeClr>
                </a:solidFill>
              </a:rPr>
              <a:t>A company will be committed to investing in these areas for a certain period of time </a:t>
            </a:r>
          </a:p>
          <a:p>
            <a:pPr defTabSz="914400">
              <a:lnSpc>
                <a:spcPct val="90000"/>
              </a:lnSpc>
              <a:buClr>
                <a:schemeClr val="accent1"/>
              </a:buClr>
            </a:pPr>
            <a:r>
              <a:rPr lang="en-GB" dirty="0">
                <a:solidFill>
                  <a:schemeClr val="tx1">
                    <a:lumMod val="75000"/>
                    <a:lumOff val="25000"/>
                  </a:schemeClr>
                </a:solidFill>
              </a:rPr>
              <a:t>(3-5 years) </a:t>
            </a:r>
            <a:endParaRPr lang="ru-RU" dirty="0">
              <a:solidFill>
                <a:schemeClr val="tx1">
                  <a:lumMod val="75000"/>
                  <a:lumOff val="25000"/>
                </a:schemeClr>
              </a:solidFill>
            </a:endParaRPr>
          </a:p>
        </p:txBody>
      </p:sp>
    </p:spTree>
    <p:extLst>
      <p:ext uri="{BB962C8B-B14F-4D97-AF65-F5344CB8AC3E}">
        <p14:creationId xmlns:p14="http://schemas.microsoft.com/office/powerpoint/2010/main" val="1128061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1" name="Rectangle 10">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3" name="Straight Connector 12">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Segnaposto testo 4">
            <a:extLst>
              <a:ext uri="{FF2B5EF4-FFF2-40B4-BE49-F238E27FC236}">
                <a16:creationId xmlns:a16="http://schemas.microsoft.com/office/drawing/2014/main" id="{824A98A8-6CB4-8183-B2F2-120F7A20A40E}"/>
              </a:ext>
            </a:extLst>
          </p:cNvPr>
          <p:cNvSpPr txBox="1">
            <a:spLocks/>
          </p:cNvSpPr>
          <p:nvPr/>
        </p:nvSpPr>
        <p:spPr>
          <a:xfrm>
            <a:off x="598518" y="2236311"/>
            <a:ext cx="3279529" cy="3335519"/>
          </a:xfrm>
          <a:prstGeom prst="rect">
            <a:avLst/>
          </a:prstGeom>
        </p:spPr>
        <p:txBody>
          <a:bodyPr vert="horz" lIns="0" tIns="45720" rIns="0" bIns="45720" rtlCol="0">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Bef>
                <a:spcPct val="0"/>
              </a:spcBef>
              <a:spcAft>
                <a:spcPts val="600"/>
              </a:spcAft>
              <a:buClr>
                <a:schemeClr val="accent1"/>
              </a:buClr>
              <a:buFont typeface="Calibri" panose="020F0502020204030204" pitchFamily="34" charset="0"/>
            </a:pPr>
            <a:r>
              <a:rPr lang="en-US" sz="2800" spc="-50" dirty="0">
                <a:solidFill>
                  <a:srgbClr val="FFFFFF"/>
                </a:solidFill>
              </a:rPr>
              <a:t>Community Investment</a:t>
            </a:r>
          </a:p>
          <a:p>
            <a:pPr defTabSz="914400">
              <a:lnSpc>
                <a:spcPct val="90000"/>
              </a:lnSpc>
              <a:spcBef>
                <a:spcPct val="0"/>
              </a:spcBef>
              <a:spcAft>
                <a:spcPts val="600"/>
              </a:spcAft>
              <a:buClr>
                <a:schemeClr val="accent1"/>
              </a:buClr>
              <a:buFont typeface="Calibri" panose="020F0502020204030204" pitchFamily="34" charset="0"/>
            </a:pPr>
            <a:endParaRPr lang="en-US" sz="2800" spc="-50" dirty="0">
              <a:solidFill>
                <a:srgbClr val="FFFFFF"/>
              </a:solidFill>
            </a:endParaRPr>
          </a:p>
          <a:p>
            <a:pPr defTabSz="914400">
              <a:lnSpc>
                <a:spcPct val="90000"/>
              </a:lnSpc>
              <a:spcBef>
                <a:spcPct val="0"/>
              </a:spcBef>
              <a:spcAft>
                <a:spcPts val="600"/>
              </a:spcAft>
              <a:buClr>
                <a:schemeClr val="accent1"/>
              </a:buClr>
              <a:buFont typeface="Calibri" panose="020F0502020204030204" pitchFamily="34" charset="0"/>
            </a:pPr>
            <a:r>
              <a:rPr lang="en-US" sz="2800" spc="-50" dirty="0">
                <a:solidFill>
                  <a:srgbClr val="FFFFFF"/>
                </a:solidFill>
              </a:rPr>
              <a:t>Development of Implementation Model</a:t>
            </a:r>
          </a:p>
        </p:txBody>
      </p:sp>
      <p:sp>
        <p:nvSpPr>
          <p:cNvPr id="19" name="Rectangle 18">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5" name="Picture 4">
            <a:extLst>
              <a:ext uri="{FF2B5EF4-FFF2-40B4-BE49-F238E27FC236}">
                <a16:creationId xmlns:a16="http://schemas.microsoft.com/office/drawing/2014/main" id="{A59DE5AC-2882-9B11-6CD4-AEE3B8811F7E}"/>
              </a:ext>
            </a:extLst>
          </p:cNvPr>
          <p:cNvPicPr>
            <a:picLocks noChangeAspect="1"/>
          </p:cNvPicPr>
          <p:nvPr/>
        </p:nvPicPr>
        <p:blipFill rotWithShape="1">
          <a:blip r:embed="rId3"/>
          <a:srcRect l="66338" t="28000" r="8460" b="18666"/>
          <a:stretch/>
        </p:blipFill>
        <p:spPr>
          <a:xfrm>
            <a:off x="5518821" y="180204"/>
            <a:ext cx="5479647" cy="6522992"/>
          </a:xfrm>
          <a:prstGeom prst="rect">
            <a:avLst/>
          </a:prstGeom>
        </p:spPr>
      </p:pic>
    </p:spTree>
    <p:extLst>
      <p:ext uri="{BB962C8B-B14F-4D97-AF65-F5344CB8AC3E}">
        <p14:creationId xmlns:p14="http://schemas.microsoft.com/office/powerpoint/2010/main" val="3618181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4">
            <a:extLst>
              <a:ext uri="{FF2B5EF4-FFF2-40B4-BE49-F238E27FC236}">
                <a16:creationId xmlns:a16="http://schemas.microsoft.com/office/drawing/2014/main" id="{48DE1A33-D50B-E427-9F02-BBC346CE6F7E}"/>
              </a:ext>
            </a:extLst>
          </p:cNvPr>
          <p:cNvSpPr txBox="1">
            <a:spLocks/>
          </p:cNvSpPr>
          <p:nvPr/>
        </p:nvSpPr>
        <p:spPr>
          <a:xfrm>
            <a:off x="3440830" y="300737"/>
            <a:ext cx="5954091" cy="775998"/>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dirty="0">
                <a:solidFill>
                  <a:schemeClr val="tx1">
                    <a:lumMod val="75000"/>
                    <a:lumOff val="25000"/>
                  </a:schemeClr>
                </a:solidFill>
                <a:latin typeface="+mj-lt"/>
                <a:ea typeface="+mj-ea"/>
                <a:cs typeface="+mj-cs"/>
              </a:rPr>
              <a:t>Implementation Model</a:t>
            </a:r>
          </a:p>
        </p:txBody>
      </p:sp>
      <p:sp>
        <p:nvSpPr>
          <p:cNvPr id="3" name="Segnaposto testo 5">
            <a:extLst>
              <a:ext uri="{FF2B5EF4-FFF2-40B4-BE49-F238E27FC236}">
                <a16:creationId xmlns:a16="http://schemas.microsoft.com/office/drawing/2014/main" id="{93FB0139-77A6-E351-2BB3-723A36CA6678}"/>
              </a:ext>
            </a:extLst>
          </p:cNvPr>
          <p:cNvSpPr txBox="1">
            <a:spLocks/>
          </p:cNvSpPr>
          <p:nvPr/>
        </p:nvSpPr>
        <p:spPr>
          <a:xfrm>
            <a:off x="609778" y="1278862"/>
            <a:ext cx="6702343" cy="5069007"/>
          </a:xfrm>
          <a:prstGeom prst="rect">
            <a:avLst/>
          </a:prstGeom>
        </p:spPr>
        <p:txBody>
          <a:bodyPr vert="horz" lIns="0" tIns="45720" rIns="0" bIns="45720" rtlCol="0" anchor="ctr">
            <a:normAutofit fontScale="925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990" indent="-380990" defTabSz="914400">
              <a:lnSpc>
                <a:spcPct val="90000"/>
              </a:lnSpc>
              <a:spcAft>
                <a:spcPts val="800"/>
              </a:spcAft>
              <a:buClr>
                <a:schemeClr val="accent1"/>
              </a:buClr>
              <a:buFont typeface="Calibri" panose="020F0502020204030204" pitchFamily="34" charset="0"/>
              <a:buChar char="•"/>
            </a:pPr>
            <a:r>
              <a:rPr lang="en-GB" sz="2600" dirty="0">
                <a:solidFill>
                  <a:schemeClr val="tx1">
                    <a:lumMod val="75000"/>
                    <a:lumOff val="25000"/>
                  </a:schemeClr>
                </a:solidFill>
              </a:rPr>
              <a:t>Establish transparent process how to identify and select projects to support</a:t>
            </a:r>
          </a:p>
          <a:p>
            <a:pPr marL="380990" indent="-380990" defTabSz="914400">
              <a:lnSpc>
                <a:spcPct val="90000"/>
              </a:lnSpc>
              <a:spcAft>
                <a:spcPts val="800"/>
              </a:spcAft>
              <a:buClr>
                <a:schemeClr val="accent1"/>
              </a:buClr>
              <a:buFont typeface="Calibri" panose="020F0502020204030204" pitchFamily="34" charset="0"/>
              <a:buChar char="•"/>
            </a:pPr>
            <a:endParaRPr lang="en-GB" sz="1300" dirty="0">
              <a:solidFill>
                <a:schemeClr val="tx1">
                  <a:lumMod val="75000"/>
                  <a:lumOff val="25000"/>
                </a:schemeClr>
              </a:solidFill>
            </a:endParaRPr>
          </a:p>
          <a:p>
            <a:pPr marL="380990" indent="-380990" defTabSz="914400">
              <a:lnSpc>
                <a:spcPct val="90000"/>
              </a:lnSpc>
              <a:spcAft>
                <a:spcPts val="800"/>
              </a:spcAft>
              <a:buClr>
                <a:schemeClr val="accent1"/>
              </a:buClr>
              <a:buFont typeface="Calibri" panose="020F0502020204030204" pitchFamily="34" charset="0"/>
              <a:buChar char="•"/>
            </a:pPr>
            <a:r>
              <a:rPr lang="en-GB" sz="2600" dirty="0">
                <a:solidFill>
                  <a:schemeClr val="tx1">
                    <a:lumMod val="75000"/>
                    <a:lumOff val="25000"/>
                  </a:schemeClr>
                </a:solidFill>
              </a:rPr>
              <a:t>Filter out those projects that:</a:t>
            </a:r>
          </a:p>
          <a:p>
            <a:pPr marL="901700" indent="-342900" defTabSz="914400">
              <a:lnSpc>
                <a:spcPct val="90000"/>
              </a:lnSpc>
              <a:spcAft>
                <a:spcPts val="800"/>
              </a:spcAft>
              <a:buClr>
                <a:schemeClr val="accent1"/>
              </a:buClr>
              <a:buFont typeface="Courier New" panose="02070309020205020404" pitchFamily="49" charset="0"/>
              <a:buChar char="o"/>
            </a:pPr>
            <a:r>
              <a:rPr lang="en-GB" sz="2600" dirty="0">
                <a:solidFill>
                  <a:schemeClr val="tx1">
                    <a:lumMod val="75000"/>
                    <a:lumOff val="25000"/>
                  </a:schemeClr>
                </a:solidFill>
              </a:rPr>
              <a:t>Are not focused on project area of influence</a:t>
            </a:r>
          </a:p>
          <a:p>
            <a:pPr marL="901700" indent="-342900" defTabSz="914400">
              <a:lnSpc>
                <a:spcPct val="90000"/>
              </a:lnSpc>
              <a:spcAft>
                <a:spcPts val="800"/>
              </a:spcAft>
              <a:buClr>
                <a:schemeClr val="accent1"/>
              </a:buClr>
              <a:buFont typeface="Courier New" panose="02070309020205020404" pitchFamily="49" charset="0"/>
              <a:buChar char="o"/>
            </a:pPr>
            <a:r>
              <a:rPr lang="en-GB" sz="2600" dirty="0">
                <a:solidFill>
                  <a:schemeClr val="tx1">
                    <a:lumMod val="75000"/>
                    <a:lumOff val="25000"/>
                  </a:schemeClr>
                </a:solidFill>
              </a:rPr>
              <a:t>Do not fall within the key investment areas</a:t>
            </a:r>
          </a:p>
          <a:p>
            <a:pPr marL="901700" indent="-342900" defTabSz="914400">
              <a:lnSpc>
                <a:spcPct val="90000"/>
              </a:lnSpc>
              <a:spcAft>
                <a:spcPts val="800"/>
              </a:spcAft>
              <a:buClr>
                <a:schemeClr val="accent1"/>
              </a:buClr>
              <a:buFont typeface="Courier New" panose="02070309020205020404" pitchFamily="49" charset="0"/>
              <a:buChar char="o"/>
            </a:pPr>
            <a:r>
              <a:rPr lang="en-GB" sz="2600" dirty="0">
                <a:solidFill>
                  <a:schemeClr val="tx1">
                    <a:lumMod val="75000"/>
                    <a:lumOff val="25000"/>
                  </a:schemeClr>
                </a:solidFill>
              </a:rPr>
              <a:t>Are too expensive</a:t>
            </a:r>
          </a:p>
          <a:p>
            <a:pPr marL="901700" indent="-342900" defTabSz="914400">
              <a:lnSpc>
                <a:spcPct val="90000"/>
              </a:lnSpc>
              <a:spcAft>
                <a:spcPts val="800"/>
              </a:spcAft>
              <a:buClr>
                <a:schemeClr val="accent1"/>
              </a:buClr>
              <a:buFont typeface="Courier New" panose="02070309020205020404" pitchFamily="49" charset="0"/>
              <a:buChar char="o"/>
            </a:pPr>
            <a:r>
              <a:rPr lang="en-GB" sz="2600" dirty="0">
                <a:solidFill>
                  <a:schemeClr val="tx1">
                    <a:lumMod val="75000"/>
                    <a:lumOff val="25000"/>
                  </a:schemeClr>
                </a:solidFill>
              </a:rPr>
              <a:t>Might take too long to implement (multiple permits, etc.)</a:t>
            </a:r>
          </a:p>
          <a:p>
            <a:pPr marL="901700" indent="-342900" defTabSz="914400">
              <a:lnSpc>
                <a:spcPct val="90000"/>
              </a:lnSpc>
              <a:spcAft>
                <a:spcPts val="800"/>
              </a:spcAft>
              <a:buClr>
                <a:schemeClr val="accent1"/>
              </a:buClr>
              <a:buFont typeface="Courier New" panose="02070309020205020404" pitchFamily="49" charset="0"/>
              <a:buChar char="o"/>
            </a:pPr>
            <a:r>
              <a:rPr lang="en-GB" sz="2600" dirty="0">
                <a:solidFill>
                  <a:schemeClr val="tx1">
                    <a:lumMod val="75000"/>
                    <a:lumOff val="25000"/>
                  </a:schemeClr>
                </a:solidFill>
              </a:rPr>
              <a:t>Are not within the company’s ability to control</a:t>
            </a:r>
          </a:p>
          <a:p>
            <a:pPr marL="901700" indent="-342900" defTabSz="914400">
              <a:lnSpc>
                <a:spcPct val="90000"/>
              </a:lnSpc>
              <a:spcAft>
                <a:spcPts val="800"/>
              </a:spcAft>
              <a:buClr>
                <a:schemeClr val="accent1"/>
              </a:buClr>
              <a:buFont typeface="Courier New" panose="02070309020205020404" pitchFamily="49" charset="0"/>
              <a:buChar char="o"/>
            </a:pPr>
            <a:r>
              <a:rPr lang="en-GB" sz="2600" dirty="0">
                <a:solidFill>
                  <a:schemeClr val="tx1">
                    <a:lumMod val="75000"/>
                    <a:lumOff val="25000"/>
                  </a:schemeClr>
                </a:solidFill>
              </a:rPr>
              <a:t>Are not viable/sustainable</a:t>
            </a:r>
          </a:p>
          <a:p>
            <a:pPr marL="901700" indent="-342900" defTabSz="914400">
              <a:lnSpc>
                <a:spcPct val="90000"/>
              </a:lnSpc>
              <a:spcAft>
                <a:spcPts val="800"/>
              </a:spcAft>
              <a:buClr>
                <a:schemeClr val="accent1"/>
              </a:buClr>
              <a:buFont typeface="Courier New" panose="02070309020205020404" pitchFamily="49" charset="0"/>
              <a:buChar char="o"/>
            </a:pPr>
            <a:r>
              <a:rPr lang="en-GB" sz="2600" dirty="0">
                <a:solidFill>
                  <a:schemeClr val="tx1">
                    <a:lumMod val="75000"/>
                    <a:lumOff val="25000"/>
                  </a:schemeClr>
                </a:solidFill>
              </a:rPr>
              <a:t>Pet projects of some stakeholders</a:t>
            </a:r>
          </a:p>
          <a:p>
            <a:pPr defTabSz="914400">
              <a:lnSpc>
                <a:spcPct val="90000"/>
              </a:lnSpc>
              <a:spcAft>
                <a:spcPts val="800"/>
              </a:spcAft>
              <a:buClr>
                <a:schemeClr val="accent1"/>
              </a:buClr>
            </a:pPr>
            <a:endParaRPr lang="en-GB" dirty="0">
              <a:solidFill>
                <a:schemeClr val="tx1">
                  <a:lumMod val="75000"/>
                  <a:lumOff val="25000"/>
                </a:schemeClr>
              </a:solidFill>
            </a:endParaRPr>
          </a:p>
        </p:txBody>
      </p:sp>
      <p:pic>
        <p:nvPicPr>
          <p:cNvPr id="5" name="Picture 4" descr="A red fire truck with a blue light on the side&#10;&#10;Description automatically generated">
            <a:extLst>
              <a:ext uri="{FF2B5EF4-FFF2-40B4-BE49-F238E27FC236}">
                <a16:creationId xmlns:a16="http://schemas.microsoft.com/office/drawing/2014/main" id="{0E0815EF-1736-83FD-5514-E0EFE185E7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5162" y="1280781"/>
            <a:ext cx="3719518" cy="2355695"/>
          </a:xfrm>
          <a:prstGeom prst="rect">
            <a:avLst/>
          </a:prstGeom>
        </p:spPr>
      </p:pic>
      <p:pic>
        <p:nvPicPr>
          <p:cNvPr id="9" name="Picture 8" descr="A red circle with a cross&#10;&#10;Description automatically generated">
            <a:extLst>
              <a:ext uri="{FF2B5EF4-FFF2-40B4-BE49-F238E27FC236}">
                <a16:creationId xmlns:a16="http://schemas.microsoft.com/office/drawing/2014/main" id="{743C48E9-8CA8-0407-0416-168CD9064B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5992" y="3264577"/>
            <a:ext cx="1054100" cy="1054100"/>
          </a:xfrm>
          <a:prstGeom prst="rect">
            <a:avLst/>
          </a:prstGeom>
        </p:spPr>
      </p:pic>
      <p:pic>
        <p:nvPicPr>
          <p:cNvPr id="13" name="Picture 12" descr="A model of a football field&#10;&#10;Description automatically generated">
            <a:extLst>
              <a:ext uri="{FF2B5EF4-FFF2-40B4-BE49-F238E27FC236}">
                <a16:creationId xmlns:a16="http://schemas.microsoft.com/office/drawing/2014/main" id="{0EB3835D-E85E-32F5-E624-7FB307300F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2121" y="3429000"/>
            <a:ext cx="4667971" cy="2625979"/>
          </a:xfrm>
          <a:prstGeom prst="rect">
            <a:avLst/>
          </a:prstGeom>
        </p:spPr>
      </p:pic>
    </p:spTree>
    <p:extLst>
      <p:ext uri="{BB962C8B-B14F-4D97-AF65-F5344CB8AC3E}">
        <p14:creationId xmlns:p14="http://schemas.microsoft.com/office/powerpoint/2010/main" val="2621749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 name="Rectangle 9">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2" name="Straight Connector 11">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Segnaposto testo 4">
            <a:extLst>
              <a:ext uri="{FF2B5EF4-FFF2-40B4-BE49-F238E27FC236}">
                <a16:creationId xmlns:a16="http://schemas.microsoft.com/office/drawing/2014/main" id="{824A98A8-6CB4-8183-B2F2-120F7A20A40E}"/>
              </a:ext>
            </a:extLst>
          </p:cNvPr>
          <p:cNvSpPr txBox="1">
            <a:spLocks/>
          </p:cNvSpPr>
          <p:nvPr/>
        </p:nvSpPr>
        <p:spPr>
          <a:xfrm>
            <a:off x="492370" y="605896"/>
            <a:ext cx="3084844" cy="5646208"/>
          </a:xfrm>
          <a:prstGeom prst="rect">
            <a:avLst/>
          </a:prstGeom>
        </p:spPr>
        <p:txBody>
          <a:bodyPr vert="horz" lIns="91440" tIns="45720" rIns="91440" bIns="45720" rtlCol="0" anchor="ctr">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100" spc="-50" dirty="0">
                <a:solidFill>
                  <a:srgbClr val="FFFFFF"/>
                </a:solidFill>
                <a:latin typeface="+mj-lt"/>
                <a:ea typeface="+mj-ea"/>
                <a:cs typeface="+mj-cs"/>
              </a:rPr>
              <a:t>Implementation Model</a:t>
            </a:r>
          </a:p>
        </p:txBody>
      </p:sp>
      <p:sp>
        <p:nvSpPr>
          <p:cNvPr id="18" name="Rectangle 17">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 name="Segnaposto testo 5">
            <a:extLst>
              <a:ext uri="{FF2B5EF4-FFF2-40B4-BE49-F238E27FC236}">
                <a16:creationId xmlns:a16="http://schemas.microsoft.com/office/drawing/2014/main" id="{D61A017A-8AD0-43FB-3132-0ECEA335E1B0}"/>
              </a:ext>
            </a:extLst>
          </p:cNvPr>
          <p:cNvSpPr txBox="1">
            <a:spLocks/>
          </p:cNvSpPr>
          <p:nvPr/>
        </p:nvSpPr>
        <p:spPr>
          <a:xfrm>
            <a:off x="4589863" y="0"/>
            <a:ext cx="7198812" cy="5180205"/>
          </a:xfrm>
          <a:prstGeom prst="rect">
            <a:avLst/>
          </a:prstGeom>
        </p:spPr>
        <p:txBody>
          <a:bodyPr vert="horz" lIns="0" tIns="45720" rIns="0" bIns="45720" rtlCol="0" anchor="ct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Aft>
                <a:spcPts val="800"/>
              </a:spcAft>
              <a:buClr>
                <a:schemeClr val="accent1"/>
              </a:buClr>
            </a:pPr>
            <a:r>
              <a:rPr lang="en-GB" b="1" dirty="0">
                <a:solidFill>
                  <a:schemeClr val="tx1">
                    <a:lumMod val="75000"/>
                    <a:lumOff val="25000"/>
                  </a:schemeClr>
                </a:solidFill>
              </a:rPr>
              <a:t>Approaches</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Proactive (partnering, capacity building, etc. having long-term agenda)</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Reactive (responding to communities’ ad-hoc requests)</a:t>
            </a:r>
          </a:p>
          <a:p>
            <a:pPr defTabSz="914400">
              <a:lnSpc>
                <a:spcPct val="90000"/>
              </a:lnSpc>
              <a:spcAft>
                <a:spcPts val="800"/>
              </a:spcAft>
              <a:buClr>
                <a:schemeClr val="accent1"/>
              </a:buClr>
            </a:pPr>
            <a:endParaRPr lang="en-GB" dirty="0">
              <a:solidFill>
                <a:schemeClr val="tx1">
                  <a:lumMod val="75000"/>
                  <a:lumOff val="25000"/>
                </a:schemeClr>
              </a:solidFill>
            </a:endParaRPr>
          </a:p>
          <a:p>
            <a:pPr defTabSz="914400">
              <a:lnSpc>
                <a:spcPct val="90000"/>
              </a:lnSpc>
              <a:spcAft>
                <a:spcPts val="800"/>
              </a:spcAft>
              <a:buClr>
                <a:schemeClr val="accent1"/>
              </a:buClr>
            </a:pPr>
            <a:r>
              <a:rPr lang="en-GB" b="1" dirty="0">
                <a:solidFill>
                  <a:schemeClr val="tx1">
                    <a:lumMod val="75000"/>
                    <a:lumOff val="25000"/>
                  </a:schemeClr>
                </a:solidFill>
              </a:rPr>
              <a:t>Ways of implementation</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In-house implementation</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Third party implementation</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Community foundation</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Multi-stakeholder partnership</a:t>
            </a:r>
          </a:p>
        </p:txBody>
      </p:sp>
      <p:sp>
        <p:nvSpPr>
          <p:cNvPr id="4" name="Segnaposto testo 5">
            <a:extLst>
              <a:ext uri="{FF2B5EF4-FFF2-40B4-BE49-F238E27FC236}">
                <a16:creationId xmlns:a16="http://schemas.microsoft.com/office/drawing/2014/main" id="{0F728B1B-4B22-68DF-1F21-6BE6F2F99698}"/>
              </a:ext>
            </a:extLst>
          </p:cNvPr>
          <p:cNvSpPr txBox="1">
            <a:spLocks/>
          </p:cNvSpPr>
          <p:nvPr/>
        </p:nvSpPr>
        <p:spPr>
          <a:xfrm>
            <a:off x="7249351" y="6400800"/>
            <a:ext cx="5662044" cy="600891"/>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800"/>
              </a:spcAft>
            </a:pPr>
            <a:r>
              <a:rPr lang="en-GB" sz="1100" i="1" dirty="0">
                <a:solidFill>
                  <a:srgbClr val="3EB1C8"/>
                </a:solidFill>
              </a:rPr>
              <a:t>Photo - source: www.power-of-financial-aid.org/local-communities</a:t>
            </a:r>
          </a:p>
        </p:txBody>
      </p:sp>
      <p:pic>
        <p:nvPicPr>
          <p:cNvPr id="5" name="Picture 4" descr="A group of people standing in front of houses&#10;&#10;Description automatically generated">
            <a:extLst>
              <a:ext uri="{FF2B5EF4-FFF2-40B4-BE49-F238E27FC236}">
                <a16:creationId xmlns:a16="http://schemas.microsoft.com/office/drawing/2014/main" id="{AEB4421B-2243-4D93-0695-91CEF9B9C2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6899" y="4646097"/>
            <a:ext cx="5194503" cy="1956211"/>
          </a:xfrm>
          <a:prstGeom prst="rect">
            <a:avLst/>
          </a:prstGeom>
        </p:spPr>
      </p:pic>
    </p:spTree>
    <p:extLst>
      <p:ext uri="{BB962C8B-B14F-4D97-AF65-F5344CB8AC3E}">
        <p14:creationId xmlns:p14="http://schemas.microsoft.com/office/powerpoint/2010/main" val="1242346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7" name="Rectangle 16">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9" name="Straight Connector 18">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6" name="Rectangle 20">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egnaposto testo 4">
            <a:extLst>
              <a:ext uri="{FF2B5EF4-FFF2-40B4-BE49-F238E27FC236}">
                <a16:creationId xmlns:a16="http://schemas.microsoft.com/office/drawing/2014/main" id="{663A1E01-6E12-6668-FE78-F45B1C5A6FD5}"/>
              </a:ext>
            </a:extLst>
          </p:cNvPr>
          <p:cNvSpPr txBox="1">
            <a:spLocks/>
          </p:cNvSpPr>
          <p:nvPr/>
        </p:nvSpPr>
        <p:spPr>
          <a:xfrm>
            <a:off x="5144678" y="402820"/>
            <a:ext cx="6405063" cy="1450757"/>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4400" spc="-50" dirty="0">
                <a:solidFill>
                  <a:schemeClr val="tx1">
                    <a:lumMod val="75000"/>
                    <a:lumOff val="25000"/>
                  </a:schemeClr>
                </a:solidFill>
                <a:latin typeface="+mj-lt"/>
                <a:ea typeface="+mj-ea"/>
                <a:cs typeface="+mj-cs"/>
              </a:rPr>
              <a:t>Background</a:t>
            </a:r>
          </a:p>
        </p:txBody>
      </p:sp>
      <p:pic>
        <p:nvPicPr>
          <p:cNvPr id="9" name="Picture 2">
            <a:extLst>
              <a:ext uri="{FF2B5EF4-FFF2-40B4-BE49-F238E27FC236}">
                <a16:creationId xmlns:a16="http://schemas.microsoft.com/office/drawing/2014/main" id="{28B06087-FBBF-2610-DDED-991CB45815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9" r="3" b="3"/>
          <a:stretch/>
        </p:blipFill>
        <p:spPr bwMode="auto">
          <a:xfrm>
            <a:off x="633999" y="581098"/>
            <a:ext cx="4020297" cy="2476136"/>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Connector 22">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10" name="Picture 4">
            <a:extLst>
              <a:ext uri="{FF2B5EF4-FFF2-40B4-BE49-F238E27FC236}">
                <a16:creationId xmlns:a16="http://schemas.microsoft.com/office/drawing/2014/main" id="{1C2601C1-9C54-AF2E-C6CE-E88AB86024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70" r="3" b="2314"/>
          <a:stretch/>
        </p:blipFill>
        <p:spPr bwMode="auto">
          <a:xfrm>
            <a:off x="633999" y="3218101"/>
            <a:ext cx="4020296" cy="2476136"/>
          </a:xfrm>
          <a:prstGeom prst="rect">
            <a:avLst/>
          </a:prstGeom>
          <a:noFill/>
          <a:extLst>
            <a:ext uri="{909E8E84-426E-40DD-AFC4-6F175D3DCCD1}">
              <a14:hiddenFill xmlns:a14="http://schemas.microsoft.com/office/drawing/2010/main">
                <a:solidFill>
                  <a:srgbClr val="FFFFFF"/>
                </a:solidFill>
              </a14:hiddenFill>
            </a:ext>
          </a:extLst>
        </p:spPr>
      </p:pic>
      <p:sp>
        <p:nvSpPr>
          <p:cNvPr id="8" name="Segnaposto testo 5">
            <a:extLst>
              <a:ext uri="{FF2B5EF4-FFF2-40B4-BE49-F238E27FC236}">
                <a16:creationId xmlns:a16="http://schemas.microsoft.com/office/drawing/2014/main" id="{90C5C7BF-4C03-8858-6D96-32389F093EA6}"/>
              </a:ext>
            </a:extLst>
          </p:cNvPr>
          <p:cNvSpPr txBox="1">
            <a:spLocks/>
          </p:cNvSpPr>
          <p:nvPr/>
        </p:nvSpPr>
        <p:spPr>
          <a:xfrm>
            <a:off x="5144679" y="2198913"/>
            <a:ext cx="6702328" cy="4019671"/>
          </a:xfrm>
          <a:prstGeom prst="rect">
            <a:avLst/>
          </a:prstGeom>
        </p:spPr>
        <p:txBody>
          <a:bodyPr vert="horz" lIns="0" tIns="45720" rIns="0" bIns="45720" rtlCol="0">
            <a:normAutofit fontScale="92500" lnSpcReduction="1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990" indent="-380990" defTabSz="914400">
              <a:lnSpc>
                <a:spcPct val="90000"/>
              </a:lnSpc>
              <a:spcAft>
                <a:spcPts val="800"/>
              </a:spcAft>
              <a:buClr>
                <a:schemeClr val="accent1"/>
              </a:buClr>
              <a:buFont typeface="Calibri" panose="020F0502020204030204" pitchFamily="34" charset="0"/>
              <a:buChar char="•"/>
            </a:pPr>
            <a:r>
              <a:rPr lang="en-US" sz="2000" dirty="0">
                <a:solidFill>
                  <a:schemeClr val="tx1">
                    <a:lumMod val="75000"/>
                    <a:lumOff val="25000"/>
                  </a:schemeClr>
                </a:solidFill>
              </a:rPr>
              <a:t>Purely economic approach led to problems</a:t>
            </a:r>
          </a:p>
          <a:p>
            <a:pPr defTabSz="914400">
              <a:lnSpc>
                <a:spcPct val="90000"/>
              </a:lnSpc>
              <a:spcAft>
                <a:spcPts val="800"/>
              </a:spcAft>
              <a:buClr>
                <a:schemeClr val="accent1"/>
              </a:buClr>
              <a:buFont typeface="Calibri" panose="020F0502020204030204" pitchFamily="34" charset="0"/>
            </a:pPr>
            <a:r>
              <a:rPr lang="en-US" sz="2000" dirty="0">
                <a:solidFill>
                  <a:schemeClr val="tx1">
                    <a:lumMod val="75000"/>
                    <a:lumOff val="25000"/>
                  </a:schemeClr>
                </a:solidFill>
              </a:rPr>
              <a:t>For example, failure to properly resettle people for a dam project could severely impact:</a:t>
            </a:r>
          </a:p>
          <a:p>
            <a:pPr marL="380990" indent="-380990" defTabSz="914400">
              <a:lnSpc>
                <a:spcPct val="90000"/>
              </a:lnSpc>
              <a:spcAft>
                <a:spcPts val="800"/>
              </a:spcAft>
              <a:buClr>
                <a:schemeClr val="accent1"/>
              </a:buClr>
              <a:buFont typeface="Calibri" panose="020F0502020204030204" pitchFamily="34" charset="0"/>
              <a:buChar char="•"/>
            </a:pPr>
            <a:r>
              <a:rPr lang="en-US" sz="2000" dirty="0">
                <a:solidFill>
                  <a:schemeClr val="tx1">
                    <a:lumMod val="75000"/>
                    <a:lumOff val="25000"/>
                  </a:schemeClr>
                </a:solidFill>
              </a:rPr>
              <a:t>people's lives</a:t>
            </a:r>
          </a:p>
          <a:p>
            <a:pPr marL="380990" indent="-380990" defTabSz="914400">
              <a:lnSpc>
                <a:spcPct val="90000"/>
              </a:lnSpc>
              <a:spcAft>
                <a:spcPts val="800"/>
              </a:spcAft>
              <a:buClr>
                <a:schemeClr val="accent1"/>
              </a:buClr>
              <a:buFont typeface="Calibri" panose="020F0502020204030204" pitchFamily="34" charset="0"/>
              <a:buChar char="•"/>
            </a:pPr>
            <a:r>
              <a:rPr lang="en-US" sz="2000" dirty="0">
                <a:solidFill>
                  <a:schemeClr val="tx1">
                    <a:lumMod val="75000"/>
                    <a:lumOff val="25000"/>
                  </a:schemeClr>
                </a:solidFill>
              </a:rPr>
              <a:t>the project</a:t>
            </a:r>
          </a:p>
          <a:p>
            <a:pPr marL="380990" indent="-380990" defTabSz="914400">
              <a:lnSpc>
                <a:spcPct val="90000"/>
              </a:lnSpc>
              <a:spcAft>
                <a:spcPts val="800"/>
              </a:spcAft>
              <a:buClr>
                <a:schemeClr val="accent1"/>
              </a:buClr>
              <a:buFont typeface="Calibri" panose="020F0502020204030204" pitchFamily="34" charset="0"/>
              <a:buChar char="•"/>
            </a:pPr>
            <a:r>
              <a:rPr lang="en-US" sz="2000" dirty="0">
                <a:solidFill>
                  <a:schemeClr val="tx1">
                    <a:lumMod val="75000"/>
                    <a:lumOff val="25000"/>
                  </a:schemeClr>
                </a:solidFill>
              </a:rPr>
              <a:t>the Bank’s reputation </a:t>
            </a:r>
          </a:p>
          <a:p>
            <a:pPr defTabSz="914400">
              <a:lnSpc>
                <a:spcPct val="90000"/>
              </a:lnSpc>
              <a:spcAft>
                <a:spcPts val="800"/>
              </a:spcAft>
              <a:buClr>
                <a:schemeClr val="accent1"/>
              </a:buClr>
            </a:pPr>
            <a:r>
              <a:rPr lang="en-US" sz="2000" i="1" dirty="0">
                <a:solidFill>
                  <a:schemeClr val="tx1">
                    <a:lumMod val="75000"/>
                    <a:lumOff val="25000"/>
                  </a:schemeClr>
                </a:solidFill>
              </a:rPr>
              <a:t>Example: dam project in Brazil that forcibly displaced 65K people</a:t>
            </a:r>
          </a:p>
          <a:p>
            <a:pPr defTabSz="914400">
              <a:lnSpc>
                <a:spcPct val="90000"/>
              </a:lnSpc>
              <a:spcAft>
                <a:spcPts val="800"/>
              </a:spcAft>
              <a:buClr>
                <a:schemeClr val="accent1"/>
              </a:buClr>
              <a:buFont typeface="Calibri" panose="020F0502020204030204" pitchFamily="34" charset="0"/>
            </a:pPr>
            <a:endParaRPr lang="en-US" sz="2000" dirty="0">
              <a:solidFill>
                <a:schemeClr val="tx1">
                  <a:lumMod val="75000"/>
                  <a:lumOff val="25000"/>
                </a:schemeClr>
              </a:solidFill>
            </a:endParaRPr>
          </a:p>
          <a:p>
            <a:pPr defTabSz="914400">
              <a:lnSpc>
                <a:spcPct val="90000"/>
              </a:lnSpc>
              <a:spcAft>
                <a:spcPts val="800"/>
              </a:spcAft>
              <a:buClr>
                <a:schemeClr val="accent1"/>
              </a:buClr>
              <a:buFont typeface="Calibri" panose="020F0502020204030204" pitchFamily="34" charset="0"/>
            </a:pPr>
            <a:r>
              <a:rPr lang="en-US" sz="2000" dirty="0">
                <a:solidFill>
                  <a:schemeClr val="tx1">
                    <a:lumMod val="75000"/>
                    <a:lumOff val="25000"/>
                  </a:schemeClr>
                </a:solidFill>
              </a:rPr>
              <a:t>Consideration of various risks led to adoption:</a:t>
            </a:r>
          </a:p>
          <a:p>
            <a:pPr marL="380990" indent="-380990" defTabSz="914400">
              <a:lnSpc>
                <a:spcPct val="90000"/>
              </a:lnSpc>
              <a:spcAft>
                <a:spcPts val="800"/>
              </a:spcAft>
              <a:buClr>
                <a:schemeClr val="accent1"/>
              </a:buClr>
              <a:buFont typeface="Calibri" panose="020F0502020204030204" pitchFamily="34" charset="0"/>
              <a:buChar char="•"/>
            </a:pPr>
            <a:r>
              <a:rPr lang="en-US" sz="2000" dirty="0">
                <a:solidFill>
                  <a:schemeClr val="tx1">
                    <a:lumMod val="75000"/>
                    <a:lumOff val="25000"/>
                  </a:schemeClr>
                </a:solidFill>
              </a:rPr>
              <a:t>Environmental and Social safeguard policies</a:t>
            </a:r>
          </a:p>
          <a:p>
            <a:pPr marL="380990" indent="-380990" defTabSz="914400">
              <a:lnSpc>
                <a:spcPct val="90000"/>
              </a:lnSpc>
              <a:spcAft>
                <a:spcPts val="800"/>
              </a:spcAft>
              <a:buClr>
                <a:schemeClr val="accent1"/>
              </a:buClr>
              <a:buFont typeface="Calibri" panose="020F0502020204030204" pitchFamily="34" charset="0"/>
              <a:buChar char="•"/>
            </a:pPr>
            <a:r>
              <a:rPr lang="en-US" sz="2000" dirty="0">
                <a:solidFill>
                  <a:schemeClr val="tx1">
                    <a:lumMod val="75000"/>
                    <a:lumOff val="25000"/>
                  </a:schemeClr>
                </a:solidFill>
              </a:rPr>
              <a:t>Environmental and Social Framework</a:t>
            </a:r>
          </a:p>
          <a:p>
            <a:pPr marL="380990" indent="-380990" defTabSz="914400">
              <a:lnSpc>
                <a:spcPct val="90000"/>
              </a:lnSpc>
              <a:spcAft>
                <a:spcPts val="800"/>
              </a:spcAft>
              <a:buClr>
                <a:schemeClr val="accent1"/>
              </a:buClr>
              <a:buFont typeface="Calibri" panose="020F0502020204030204" pitchFamily="34" charset="0"/>
              <a:buChar char="•"/>
            </a:pPr>
            <a:r>
              <a:rPr lang="en-US" sz="2000" dirty="0">
                <a:solidFill>
                  <a:schemeClr val="tx1">
                    <a:lumMod val="75000"/>
                    <a:lumOff val="25000"/>
                  </a:schemeClr>
                </a:solidFill>
              </a:rPr>
              <a:t>Environmental and Social Performance Standards</a:t>
            </a:r>
          </a:p>
        </p:txBody>
      </p:sp>
      <p:sp>
        <p:nvSpPr>
          <p:cNvPr id="58" name="Rectangle 24">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59" name="Rectangle 26">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1" name="Segnaposto testo 5">
            <a:extLst>
              <a:ext uri="{FF2B5EF4-FFF2-40B4-BE49-F238E27FC236}">
                <a16:creationId xmlns:a16="http://schemas.microsoft.com/office/drawing/2014/main" id="{0A2467F8-7E83-30B0-CB01-3FD9F92E5C9F}"/>
              </a:ext>
            </a:extLst>
          </p:cNvPr>
          <p:cNvSpPr txBox="1">
            <a:spLocks/>
          </p:cNvSpPr>
          <p:nvPr/>
        </p:nvSpPr>
        <p:spPr>
          <a:xfrm>
            <a:off x="506128" y="5751538"/>
            <a:ext cx="4788074" cy="600891"/>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800"/>
              </a:spcAft>
            </a:pPr>
            <a:r>
              <a:rPr lang="en-GB" sz="1100" i="1" dirty="0">
                <a:solidFill>
                  <a:srgbClr val="3EB1C8"/>
                </a:solidFill>
              </a:rPr>
              <a:t>Source: The Guardian. Controversial dam projects - in pictures www.theguardian.com/global-development/gallery/2012/mar/14/controversial-dam-projects-in-pictures</a:t>
            </a:r>
          </a:p>
        </p:txBody>
      </p:sp>
    </p:spTree>
    <p:extLst>
      <p:ext uri="{BB962C8B-B14F-4D97-AF65-F5344CB8AC3E}">
        <p14:creationId xmlns:p14="http://schemas.microsoft.com/office/powerpoint/2010/main" val="1696970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4">
            <a:extLst>
              <a:ext uri="{FF2B5EF4-FFF2-40B4-BE49-F238E27FC236}">
                <a16:creationId xmlns:a16="http://schemas.microsoft.com/office/drawing/2014/main" id="{48DE1A33-D50B-E427-9F02-BBC346CE6F7E}"/>
              </a:ext>
            </a:extLst>
          </p:cNvPr>
          <p:cNvSpPr txBox="1">
            <a:spLocks/>
          </p:cNvSpPr>
          <p:nvPr/>
        </p:nvSpPr>
        <p:spPr>
          <a:xfrm>
            <a:off x="4746538" y="121890"/>
            <a:ext cx="6846166" cy="861842"/>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4000" spc="-50" dirty="0">
                <a:solidFill>
                  <a:schemeClr val="tx1">
                    <a:lumMod val="75000"/>
                    <a:lumOff val="25000"/>
                  </a:schemeClr>
                </a:solidFill>
                <a:latin typeface="+mj-lt"/>
                <a:ea typeface="+mj-ea"/>
                <a:cs typeface="+mj-cs"/>
              </a:rPr>
              <a:t>Implementation Model</a:t>
            </a:r>
          </a:p>
        </p:txBody>
      </p:sp>
      <p:sp>
        <p:nvSpPr>
          <p:cNvPr id="3" name="Segnaposto testo 5">
            <a:extLst>
              <a:ext uri="{FF2B5EF4-FFF2-40B4-BE49-F238E27FC236}">
                <a16:creationId xmlns:a16="http://schemas.microsoft.com/office/drawing/2014/main" id="{FCAF73FE-4D71-A8EF-DB04-8A656657E1D9}"/>
              </a:ext>
            </a:extLst>
          </p:cNvPr>
          <p:cNvSpPr txBox="1">
            <a:spLocks/>
          </p:cNvSpPr>
          <p:nvPr/>
        </p:nvSpPr>
        <p:spPr>
          <a:xfrm>
            <a:off x="4746538" y="1117572"/>
            <a:ext cx="6847996" cy="5500618"/>
          </a:xfrm>
          <a:prstGeom prst="rect">
            <a:avLst/>
          </a:prstGeom>
        </p:spPr>
        <p:txBody>
          <a:bodyPr vert="horz" lIns="0" tIns="45720" rIns="0" bIns="45720" rtlCol="0">
            <a:normAutofit fontScale="92500" lnSpcReduction="1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Aft>
                <a:spcPts val="800"/>
              </a:spcAft>
              <a:buClr>
                <a:schemeClr val="accent1"/>
              </a:buClr>
              <a:buFont typeface="Calibri" panose="020F0502020204030204" pitchFamily="34" charset="0"/>
            </a:pPr>
            <a:endParaRPr lang="en-US" sz="2000" dirty="0">
              <a:solidFill>
                <a:schemeClr val="tx1">
                  <a:lumMod val="75000"/>
                  <a:lumOff val="25000"/>
                </a:schemeClr>
              </a:solidFill>
            </a:endParaRPr>
          </a:p>
          <a:p>
            <a:pPr defTabSz="914400">
              <a:lnSpc>
                <a:spcPct val="90000"/>
              </a:lnSpc>
              <a:spcAft>
                <a:spcPts val="800"/>
              </a:spcAft>
              <a:buClr>
                <a:schemeClr val="accent1"/>
              </a:buClr>
              <a:buFont typeface="Calibri" panose="020F0502020204030204" pitchFamily="34" charset="0"/>
            </a:pPr>
            <a:r>
              <a:rPr lang="en-US" sz="2000" b="1" dirty="0">
                <a:solidFill>
                  <a:schemeClr val="tx1">
                    <a:lumMod val="75000"/>
                    <a:lumOff val="25000"/>
                  </a:schemeClr>
                </a:solidFill>
              </a:rPr>
              <a:t>Proactive approach – establishing Community Council</a:t>
            </a:r>
            <a:endParaRPr lang="en-US" sz="2000" dirty="0">
              <a:solidFill>
                <a:schemeClr val="tx1">
                  <a:lumMod val="75000"/>
                  <a:lumOff val="25000"/>
                </a:schemeClr>
              </a:solidFill>
            </a:endParaRPr>
          </a:p>
          <a:p>
            <a:pPr marL="380990" indent="-380990" defTabSz="914400">
              <a:lnSpc>
                <a:spcPct val="90000"/>
              </a:lnSpc>
              <a:spcAft>
                <a:spcPts val="800"/>
              </a:spcAft>
              <a:buClr>
                <a:schemeClr val="accent1"/>
              </a:buClr>
              <a:buFont typeface="Calibri" panose="020F0502020204030204" pitchFamily="34" charset="0"/>
              <a:buChar char="•"/>
            </a:pPr>
            <a:r>
              <a:rPr lang="en-US" sz="2000" dirty="0">
                <a:solidFill>
                  <a:schemeClr val="tx1">
                    <a:lumMod val="75000"/>
                    <a:lumOff val="25000"/>
                  </a:schemeClr>
                </a:solidFill>
              </a:rPr>
              <a:t>Operates according to procedure / provisions on the Council </a:t>
            </a:r>
          </a:p>
          <a:p>
            <a:pPr marL="355600" defTabSz="914400">
              <a:lnSpc>
                <a:spcPct val="90000"/>
              </a:lnSpc>
              <a:spcAft>
                <a:spcPts val="800"/>
              </a:spcAft>
              <a:buClr>
                <a:schemeClr val="accent1"/>
              </a:buClr>
            </a:pPr>
            <a:r>
              <a:rPr lang="en-US" sz="2000" dirty="0">
                <a:solidFill>
                  <a:schemeClr val="tx1">
                    <a:lumMod val="75000"/>
                    <a:lumOff val="25000"/>
                  </a:schemeClr>
                </a:solidFill>
              </a:rPr>
              <a:t>(to determine its membership and the way members rotate, objectives, meetings’ frequency, etc.)</a:t>
            </a:r>
          </a:p>
          <a:p>
            <a:pPr marL="380990" indent="-380990" defTabSz="914400">
              <a:lnSpc>
                <a:spcPct val="90000"/>
              </a:lnSpc>
              <a:spcAft>
                <a:spcPts val="800"/>
              </a:spcAft>
              <a:buClr>
                <a:schemeClr val="accent1"/>
              </a:buClr>
              <a:buFont typeface="Calibri" panose="020F0502020204030204" pitchFamily="34" charset="0"/>
              <a:buChar char="•"/>
            </a:pPr>
            <a:r>
              <a:rPr lang="en-US" sz="2000" dirty="0">
                <a:solidFill>
                  <a:schemeClr val="tx1">
                    <a:lumMod val="75000"/>
                    <a:lumOff val="25000"/>
                  </a:schemeClr>
                </a:solidFill>
              </a:rPr>
              <a:t>Aims:</a:t>
            </a:r>
          </a:p>
          <a:p>
            <a:pPr defTabSz="914400">
              <a:lnSpc>
                <a:spcPct val="90000"/>
              </a:lnSpc>
              <a:spcAft>
                <a:spcPts val="800"/>
              </a:spcAft>
              <a:buClr>
                <a:schemeClr val="accent1"/>
              </a:buClr>
            </a:pPr>
            <a:r>
              <a:rPr lang="en-US" sz="2000" dirty="0">
                <a:solidFill>
                  <a:schemeClr val="tx1">
                    <a:lumMod val="75000"/>
                    <a:lumOff val="25000"/>
                  </a:schemeClr>
                </a:solidFill>
              </a:rPr>
              <a:t>- Determine projects to implement (within the key investment areas)</a:t>
            </a:r>
          </a:p>
          <a:p>
            <a:pPr defTabSz="914400">
              <a:lnSpc>
                <a:spcPct val="90000"/>
              </a:lnSpc>
              <a:spcAft>
                <a:spcPts val="800"/>
              </a:spcAft>
              <a:buClr>
                <a:schemeClr val="accent1"/>
              </a:buClr>
            </a:pPr>
            <a:r>
              <a:rPr lang="en-US" sz="2000" dirty="0">
                <a:solidFill>
                  <a:schemeClr val="tx1">
                    <a:lumMod val="75000"/>
                    <a:lumOff val="25000"/>
                  </a:schemeClr>
                </a:solidFill>
              </a:rPr>
              <a:t>- Select potential partners (if applicable)</a:t>
            </a:r>
          </a:p>
          <a:p>
            <a:pPr defTabSz="914400">
              <a:lnSpc>
                <a:spcPct val="90000"/>
              </a:lnSpc>
              <a:spcAft>
                <a:spcPts val="800"/>
              </a:spcAft>
              <a:buClr>
                <a:schemeClr val="accent1"/>
              </a:buClr>
            </a:pPr>
            <a:r>
              <a:rPr lang="en-US" sz="2000" dirty="0">
                <a:solidFill>
                  <a:schemeClr val="tx1">
                    <a:lumMod val="75000"/>
                    <a:lumOff val="25000"/>
                  </a:schemeClr>
                </a:solidFill>
              </a:rPr>
              <a:t>- Conduct projects’ monitoring</a:t>
            </a:r>
          </a:p>
          <a:p>
            <a:pPr marL="380990" indent="-380990" defTabSz="914400">
              <a:lnSpc>
                <a:spcPct val="90000"/>
              </a:lnSpc>
              <a:spcAft>
                <a:spcPts val="800"/>
              </a:spcAft>
              <a:buClr>
                <a:schemeClr val="accent1"/>
              </a:buClr>
              <a:buFont typeface="Calibri" panose="020F0502020204030204" pitchFamily="34" charset="0"/>
              <a:buChar char="•"/>
            </a:pPr>
            <a:r>
              <a:rPr lang="en-US" sz="2000" dirty="0">
                <a:solidFill>
                  <a:schemeClr val="tx1">
                    <a:lumMod val="75000"/>
                    <a:lumOff val="25000"/>
                  </a:schemeClr>
                </a:solidFill>
              </a:rPr>
              <a:t>Includes 20 members – mostly community members but also representatives of local administrations. Other experts might be engaged as needed</a:t>
            </a:r>
            <a:r>
              <a:rPr lang="ru-RU" sz="2000" dirty="0">
                <a:solidFill>
                  <a:schemeClr val="tx1">
                    <a:lumMod val="75000"/>
                    <a:lumOff val="25000"/>
                  </a:schemeClr>
                </a:solidFill>
              </a:rPr>
              <a:t> </a:t>
            </a:r>
            <a:r>
              <a:rPr lang="en-GB" sz="2000" dirty="0">
                <a:solidFill>
                  <a:schemeClr val="tx1">
                    <a:lumMod val="75000"/>
                    <a:lumOff val="25000"/>
                  </a:schemeClr>
                </a:solidFill>
              </a:rPr>
              <a:t>but they don’t vote</a:t>
            </a:r>
            <a:r>
              <a:rPr lang="ru-RU" sz="2000" dirty="0">
                <a:solidFill>
                  <a:schemeClr val="tx1">
                    <a:lumMod val="75000"/>
                    <a:lumOff val="25000"/>
                  </a:schemeClr>
                </a:solidFill>
              </a:rPr>
              <a:t>. </a:t>
            </a:r>
            <a:endParaRPr lang="en-GB" sz="2000" dirty="0">
              <a:solidFill>
                <a:schemeClr val="tx1">
                  <a:lumMod val="75000"/>
                  <a:lumOff val="25000"/>
                </a:schemeClr>
              </a:solidFill>
            </a:endParaRPr>
          </a:p>
          <a:p>
            <a:pPr marL="380990" indent="-380990" defTabSz="914400">
              <a:lnSpc>
                <a:spcPct val="90000"/>
              </a:lnSpc>
              <a:spcAft>
                <a:spcPts val="800"/>
              </a:spcAft>
              <a:buClr>
                <a:schemeClr val="accent1"/>
              </a:buClr>
              <a:buFont typeface="Calibri" panose="020F0502020204030204" pitchFamily="34" charset="0"/>
              <a:buChar char="•"/>
            </a:pPr>
            <a:r>
              <a:rPr lang="en-US" sz="2000" dirty="0">
                <a:solidFill>
                  <a:schemeClr val="tx1">
                    <a:lumMod val="75000"/>
                    <a:lumOff val="25000"/>
                  </a:schemeClr>
                </a:solidFill>
              </a:rPr>
              <a:t>Meets up every 4 months (determining projects, monitoring projects, reporting and setting up new projects)</a:t>
            </a:r>
          </a:p>
          <a:p>
            <a:pPr marL="380990" indent="-380990" defTabSz="914400">
              <a:lnSpc>
                <a:spcPct val="90000"/>
              </a:lnSpc>
              <a:spcAft>
                <a:spcPts val="800"/>
              </a:spcAft>
              <a:buClr>
                <a:schemeClr val="accent1"/>
              </a:buClr>
              <a:buFont typeface="Calibri" panose="020F0502020204030204" pitchFamily="34" charset="0"/>
              <a:buChar char="•"/>
            </a:pPr>
            <a:r>
              <a:rPr lang="en-US" sz="2000" dirty="0">
                <a:solidFill>
                  <a:schemeClr val="tx1">
                    <a:lumMod val="75000"/>
                    <a:lumOff val="25000"/>
                  </a:schemeClr>
                </a:solidFill>
              </a:rPr>
              <a:t>3 company members (not part of the Community Council) take part in meetings and vote</a:t>
            </a:r>
          </a:p>
          <a:p>
            <a:pPr marL="380990" indent="-380990" defTabSz="914400">
              <a:lnSpc>
                <a:spcPct val="90000"/>
              </a:lnSpc>
              <a:spcAft>
                <a:spcPts val="800"/>
              </a:spcAft>
              <a:buClr>
                <a:schemeClr val="accent1"/>
              </a:buClr>
              <a:buFont typeface="Calibri" panose="020F0502020204030204" pitchFamily="34" charset="0"/>
              <a:buChar char="•"/>
            </a:pPr>
            <a:r>
              <a:rPr lang="en-US" sz="2000" dirty="0">
                <a:solidFill>
                  <a:schemeClr val="tx1">
                    <a:lumMod val="75000"/>
                    <a:lumOff val="25000"/>
                  </a:schemeClr>
                </a:solidFill>
              </a:rPr>
              <a:t>Decisions are made by majority vote</a:t>
            </a:r>
          </a:p>
          <a:p>
            <a:pPr defTabSz="914400">
              <a:lnSpc>
                <a:spcPct val="90000"/>
              </a:lnSpc>
              <a:spcAft>
                <a:spcPts val="800"/>
              </a:spcAft>
              <a:buClr>
                <a:schemeClr val="accent1"/>
              </a:buClr>
            </a:pPr>
            <a:endParaRPr lang="en-US" sz="2000" dirty="0">
              <a:solidFill>
                <a:schemeClr val="tx1">
                  <a:lumMod val="75000"/>
                  <a:lumOff val="25000"/>
                </a:schemeClr>
              </a:solidFill>
            </a:endParaRPr>
          </a:p>
        </p:txBody>
      </p:sp>
      <p:sp>
        <p:nvSpPr>
          <p:cNvPr id="8" name="Segnaposto testo 5">
            <a:extLst>
              <a:ext uri="{FF2B5EF4-FFF2-40B4-BE49-F238E27FC236}">
                <a16:creationId xmlns:a16="http://schemas.microsoft.com/office/drawing/2014/main" id="{B9B9A341-6B48-15FC-C6C8-21D779200F8B}"/>
              </a:ext>
            </a:extLst>
          </p:cNvPr>
          <p:cNvSpPr txBox="1">
            <a:spLocks/>
          </p:cNvSpPr>
          <p:nvPr/>
        </p:nvSpPr>
        <p:spPr>
          <a:xfrm>
            <a:off x="4762828" y="1009104"/>
            <a:ext cx="6368142" cy="364722"/>
          </a:xfrm>
          <a:prstGeom prst="rect">
            <a:avLst/>
          </a:prstGeom>
        </p:spPr>
        <p:txBody>
          <a:bodyPr vert="horz" lIns="0" tIns="45720" rIns="0" bIns="45720" rtlCol="0">
            <a:normAutofit fontScale="92500" lnSpcReduction="2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Aft>
                <a:spcPts val="800"/>
              </a:spcAft>
              <a:buClr>
                <a:schemeClr val="accent1"/>
              </a:buClr>
              <a:buFont typeface="Calibri" panose="020F0502020204030204" pitchFamily="34" charset="0"/>
            </a:pPr>
            <a:r>
              <a:rPr lang="en-US" i="1" dirty="0">
                <a:solidFill>
                  <a:schemeClr val="accent1">
                    <a:lumMod val="75000"/>
                  </a:schemeClr>
                </a:solidFill>
              </a:rPr>
              <a:t>Case Study: Petrochemical Project, Eastern Europe</a:t>
            </a:r>
          </a:p>
        </p:txBody>
      </p:sp>
      <p:pic>
        <p:nvPicPr>
          <p:cNvPr id="10" name="Picture 9" descr="A picture containing tree, sky, outdoor, grass&#10;&#10;Description automatically generated">
            <a:extLst>
              <a:ext uri="{FF2B5EF4-FFF2-40B4-BE49-F238E27FC236}">
                <a16:creationId xmlns:a16="http://schemas.microsoft.com/office/drawing/2014/main" id="{CC77A9FA-8875-30EE-5BE1-73E1E3E1E3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07" y="3560651"/>
            <a:ext cx="3722246" cy="2446774"/>
          </a:xfrm>
          <a:prstGeom prst="rect">
            <a:avLst/>
          </a:prstGeom>
        </p:spPr>
      </p:pic>
      <p:pic>
        <p:nvPicPr>
          <p:cNvPr id="14" name="Picture 13" descr="A picture containing grass, outdoor, sky, house&#10;&#10;Description automatically generated">
            <a:extLst>
              <a:ext uri="{FF2B5EF4-FFF2-40B4-BE49-F238E27FC236}">
                <a16:creationId xmlns:a16="http://schemas.microsoft.com/office/drawing/2014/main" id="{96E6B132-37AC-A812-044E-A1AB6492F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296" y="983732"/>
            <a:ext cx="3722247" cy="2286034"/>
          </a:xfrm>
          <a:prstGeom prst="rect">
            <a:avLst/>
          </a:prstGeom>
        </p:spPr>
      </p:pic>
      <p:sp>
        <p:nvSpPr>
          <p:cNvPr id="16" name="Segnaposto testo 5">
            <a:extLst>
              <a:ext uri="{FF2B5EF4-FFF2-40B4-BE49-F238E27FC236}">
                <a16:creationId xmlns:a16="http://schemas.microsoft.com/office/drawing/2014/main" id="{120BF6BB-258B-80BE-E242-4CEE598EC8E4}"/>
              </a:ext>
            </a:extLst>
          </p:cNvPr>
          <p:cNvSpPr txBox="1">
            <a:spLocks/>
          </p:cNvSpPr>
          <p:nvPr/>
        </p:nvSpPr>
        <p:spPr>
          <a:xfrm>
            <a:off x="433956" y="5863734"/>
            <a:ext cx="1519152" cy="600891"/>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800"/>
              </a:spcAft>
            </a:pPr>
            <a:r>
              <a:rPr lang="en-GB" sz="1100" i="1" dirty="0">
                <a:solidFill>
                  <a:srgbClr val="3EB1C8"/>
                </a:solidFill>
              </a:rPr>
              <a:t>Photo - source: Author</a:t>
            </a:r>
          </a:p>
        </p:txBody>
      </p:sp>
    </p:spTree>
    <p:extLst>
      <p:ext uri="{BB962C8B-B14F-4D97-AF65-F5344CB8AC3E}">
        <p14:creationId xmlns:p14="http://schemas.microsoft.com/office/powerpoint/2010/main" val="4042031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4">
            <a:extLst>
              <a:ext uri="{FF2B5EF4-FFF2-40B4-BE49-F238E27FC236}">
                <a16:creationId xmlns:a16="http://schemas.microsoft.com/office/drawing/2014/main" id="{48DE1A33-D50B-E427-9F02-BBC346CE6F7E}"/>
              </a:ext>
            </a:extLst>
          </p:cNvPr>
          <p:cNvSpPr txBox="1">
            <a:spLocks/>
          </p:cNvSpPr>
          <p:nvPr/>
        </p:nvSpPr>
        <p:spPr>
          <a:xfrm>
            <a:off x="1095583" y="41869"/>
            <a:ext cx="6846166" cy="861842"/>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4000" spc="-50" dirty="0">
                <a:solidFill>
                  <a:schemeClr val="tx1">
                    <a:lumMod val="75000"/>
                    <a:lumOff val="25000"/>
                  </a:schemeClr>
                </a:solidFill>
                <a:latin typeface="+mj-lt"/>
                <a:ea typeface="+mj-ea"/>
                <a:cs typeface="+mj-cs"/>
              </a:rPr>
              <a:t>Implementation Model</a:t>
            </a:r>
          </a:p>
        </p:txBody>
      </p:sp>
      <p:sp>
        <p:nvSpPr>
          <p:cNvPr id="3" name="Segnaposto testo 5">
            <a:extLst>
              <a:ext uri="{FF2B5EF4-FFF2-40B4-BE49-F238E27FC236}">
                <a16:creationId xmlns:a16="http://schemas.microsoft.com/office/drawing/2014/main" id="{FCAF73FE-4D71-A8EF-DB04-8A656657E1D9}"/>
              </a:ext>
            </a:extLst>
          </p:cNvPr>
          <p:cNvSpPr txBox="1">
            <a:spLocks/>
          </p:cNvSpPr>
          <p:nvPr/>
        </p:nvSpPr>
        <p:spPr>
          <a:xfrm>
            <a:off x="1093753" y="1222181"/>
            <a:ext cx="6627847" cy="4732108"/>
          </a:xfrm>
          <a:prstGeom prst="rect">
            <a:avLst/>
          </a:prstGeom>
        </p:spPr>
        <p:txBody>
          <a:bodyPr vert="horz" lIns="0" tIns="45720" rIns="0" bIns="45720" rtlCol="0">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Aft>
                <a:spcPts val="800"/>
              </a:spcAft>
              <a:buClr>
                <a:schemeClr val="accent1"/>
              </a:buClr>
              <a:buFont typeface="Calibri" panose="020F0502020204030204" pitchFamily="34" charset="0"/>
            </a:pPr>
            <a:endParaRPr lang="en-US" sz="2000" dirty="0">
              <a:solidFill>
                <a:schemeClr val="tx1">
                  <a:lumMod val="75000"/>
                  <a:lumOff val="25000"/>
                </a:schemeClr>
              </a:solidFill>
            </a:endParaRPr>
          </a:p>
          <a:p>
            <a:pPr defTabSz="914400">
              <a:lnSpc>
                <a:spcPct val="90000"/>
              </a:lnSpc>
              <a:spcAft>
                <a:spcPts val="800"/>
              </a:spcAft>
              <a:buClr>
                <a:schemeClr val="accent1"/>
              </a:buClr>
              <a:buFont typeface="Calibri" panose="020F0502020204030204" pitchFamily="34" charset="0"/>
            </a:pPr>
            <a:r>
              <a:rPr lang="en-US" sz="2200" b="1" dirty="0">
                <a:solidFill>
                  <a:schemeClr val="tx1">
                    <a:lumMod val="75000"/>
                    <a:lumOff val="25000"/>
                  </a:schemeClr>
                </a:solidFill>
              </a:rPr>
              <a:t>Reactive approach – Small Grants </a:t>
            </a:r>
            <a:r>
              <a:rPr lang="en-US" sz="2200" b="1" dirty="0" err="1">
                <a:solidFill>
                  <a:schemeClr val="tx1">
                    <a:lumMod val="75000"/>
                    <a:lumOff val="25000"/>
                  </a:schemeClr>
                </a:solidFill>
              </a:rPr>
              <a:t>Programme</a:t>
            </a:r>
            <a:endParaRPr lang="en-US" sz="2200" dirty="0">
              <a:solidFill>
                <a:schemeClr val="tx1">
                  <a:lumMod val="75000"/>
                  <a:lumOff val="25000"/>
                </a:schemeClr>
              </a:solidFill>
            </a:endParaRPr>
          </a:p>
          <a:p>
            <a:pPr marL="380990" indent="-380990" defTabSz="914400">
              <a:lnSpc>
                <a:spcPct val="90000"/>
              </a:lnSpc>
              <a:spcAft>
                <a:spcPts val="800"/>
              </a:spcAft>
              <a:buClr>
                <a:schemeClr val="accent1"/>
              </a:buClr>
              <a:buFont typeface="Calibri" panose="020F0502020204030204" pitchFamily="34" charset="0"/>
              <a:buChar char="•"/>
            </a:pPr>
            <a:r>
              <a:rPr lang="en-GB" sz="2200" dirty="0">
                <a:solidFill>
                  <a:schemeClr val="tx1">
                    <a:lumMod val="75000"/>
                    <a:lumOff val="25000"/>
                  </a:schemeClr>
                </a:solidFill>
              </a:rPr>
              <a:t>Requirements to making applications (how to make an application, what information it should include, etc.)</a:t>
            </a:r>
          </a:p>
          <a:p>
            <a:pPr marL="380990" indent="-380990" defTabSz="914400">
              <a:lnSpc>
                <a:spcPct val="90000"/>
              </a:lnSpc>
              <a:spcAft>
                <a:spcPts val="800"/>
              </a:spcAft>
              <a:buClr>
                <a:schemeClr val="accent1"/>
              </a:buClr>
              <a:buFont typeface="Calibri" panose="020F0502020204030204" pitchFamily="34" charset="0"/>
              <a:buChar char="•"/>
            </a:pPr>
            <a:r>
              <a:rPr lang="en-US" sz="2200" dirty="0">
                <a:solidFill>
                  <a:schemeClr val="tx1">
                    <a:lumMod val="75000"/>
                    <a:lumOff val="25000"/>
                  </a:schemeClr>
                </a:solidFill>
              </a:rPr>
              <a:t>Initial screening process (filtering out irrelevant projects)</a:t>
            </a:r>
          </a:p>
          <a:p>
            <a:pPr marL="380990" indent="-380990" defTabSz="914400">
              <a:lnSpc>
                <a:spcPct val="90000"/>
              </a:lnSpc>
              <a:spcAft>
                <a:spcPts val="800"/>
              </a:spcAft>
              <a:buClr>
                <a:schemeClr val="accent1"/>
              </a:buClr>
              <a:buFont typeface="Calibri" panose="020F0502020204030204" pitchFamily="34" charset="0"/>
              <a:buChar char="•"/>
            </a:pPr>
            <a:r>
              <a:rPr lang="en-US" sz="2200" dirty="0">
                <a:solidFill>
                  <a:schemeClr val="tx1">
                    <a:lumMod val="75000"/>
                    <a:lumOff val="25000"/>
                  </a:schemeClr>
                </a:solidFill>
              </a:rPr>
              <a:t>Project assessment tools (does it have a clear budget &amp; implementation plan, is the team appropriate, etc.)</a:t>
            </a:r>
          </a:p>
          <a:p>
            <a:pPr marL="380990" indent="-380990" defTabSz="914400">
              <a:lnSpc>
                <a:spcPct val="90000"/>
              </a:lnSpc>
              <a:spcAft>
                <a:spcPts val="800"/>
              </a:spcAft>
              <a:buClr>
                <a:schemeClr val="accent1"/>
              </a:buClr>
              <a:buFont typeface="Calibri" panose="020F0502020204030204" pitchFamily="34" charset="0"/>
              <a:buChar char="•"/>
            </a:pPr>
            <a:r>
              <a:rPr lang="en-US" sz="2200" dirty="0">
                <a:solidFill>
                  <a:schemeClr val="tx1">
                    <a:lumMod val="75000"/>
                    <a:lumOff val="25000"/>
                  </a:schemeClr>
                </a:solidFill>
              </a:rPr>
              <a:t>Monitoring &amp; reporting processes</a:t>
            </a:r>
          </a:p>
          <a:p>
            <a:pPr defTabSz="914400">
              <a:lnSpc>
                <a:spcPct val="90000"/>
              </a:lnSpc>
              <a:spcAft>
                <a:spcPts val="800"/>
              </a:spcAft>
              <a:buClr>
                <a:schemeClr val="accent1"/>
              </a:buClr>
            </a:pPr>
            <a:endParaRPr lang="en-US" sz="2000" dirty="0">
              <a:solidFill>
                <a:schemeClr val="tx1">
                  <a:lumMod val="75000"/>
                  <a:lumOff val="25000"/>
                </a:schemeClr>
              </a:solidFill>
            </a:endParaRPr>
          </a:p>
        </p:txBody>
      </p:sp>
      <p:sp>
        <p:nvSpPr>
          <p:cNvPr id="8" name="Segnaposto testo 5">
            <a:extLst>
              <a:ext uri="{FF2B5EF4-FFF2-40B4-BE49-F238E27FC236}">
                <a16:creationId xmlns:a16="http://schemas.microsoft.com/office/drawing/2014/main" id="{B9B9A341-6B48-15FC-C6C8-21D779200F8B}"/>
              </a:ext>
            </a:extLst>
          </p:cNvPr>
          <p:cNvSpPr txBox="1">
            <a:spLocks/>
          </p:cNvSpPr>
          <p:nvPr/>
        </p:nvSpPr>
        <p:spPr>
          <a:xfrm>
            <a:off x="1095583" y="1037551"/>
            <a:ext cx="6368142" cy="364722"/>
          </a:xfrm>
          <a:prstGeom prst="rect">
            <a:avLst/>
          </a:prstGeom>
        </p:spPr>
        <p:txBody>
          <a:bodyPr vert="horz" lIns="0" tIns="45720" rIns="0" bIns="45720" rtlCol="0">
            <a:normAutofit fontScale="92500" lnSpcReduction="2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Aft>
                <a:spcPts val="800"/>
              </a:spcAft>
              <a:buClr>
                <a:schemeClr val="accent1"/>
              </a:buClr>
              <a:buFont typeface="Calibri" panose="020F0502020204030204" pitchFamily="34" charset="0"/>
            </a:pPr>
            <a:r>
              <a:rPr lang="en-US" i="1" dirty="0">
                <a:solidFill>
                  <a:schemeClr val="accent1">
                    <a:lumMod val="75000"/>
                  </a:schemeClr>
                </a:solidFill>
              </a:rPr>
              <a:t>Case Study: Petrochemical Project, Eastern Europe</a:t>
            </a:r>
          </a:p>
        </p:txBody>
      </p:sp>
      <p:sp>
        <p:nvSpPr>
          <p:cNvPr id="16" name="Segnaposto testo 5">
            <a:extLst>
              <a:ext uri="{FF2B5EF4-FFF2-40B4-BE49-F238E27FC236}">
                <a16:creationId xmlns:a16="http://schemas.microsoft.com/office/drawing/2014/main" id="{120BF6BB-258B-80BE-E242-4CEE598EC8E4}"/>
              </a:ext>
            </a:extLst>
          </p:cNvPr>
          <p:cNvSpPr txBox="1">
            <a:spLocks/>
          </p:cNvSpPr>
          <p:nvPr/>
        </p:nvSpPr>
        <p:spPr>
          <a:xfrm>
            <a:off x="433956" y="5863734"/>
            <a:ext cx="5662044" cy="600891"/>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800"/>
              </a:spcAft>
            </a:pPr>
            <a:r>
              <a:rPr lang="en-GB" sz="1100" i="1" dirty="0">
                <a:solidFill>
                  <a:srgbClr val="3EB1C8"/>
                </a:solidFill>
              </a:rPr>
              <a:t>Photo - source: www.power-of-financial-aid.org/local-communities</a:t>
            </a:r>
          </a:p>
        </p:txBody>
      </p:sp>
      <p:graphicFrame>
        <p:nvGraphicFramePr>
          <p:cNvPr id="12" name="Схема 1">
            <a:extLst>
              <a:ext uri="{FF2B5EF4-FFF2-40B4-BE49-F238E27FC236}">
                <a16:creationId xmlns:a16="http://schemas.microsoft.com/office/drawing/2014/main" id="{551BF766-F056-DC4C-E67F-984615E8B439}"/>
              </a:ext>
            </a:extLst>
          </p:cNvPr>
          <p:cNvGraphicFramePr/>
          <p:nvPr>
            <p:extLst>
              <p:ext uri="{D42A27DB-BD31-4B8C-83A1-F6EECF244321}">
                <p14:modId xmlns:p14="http://schemas.microsoft.com/office/powerpoint/2010/main" val="3769532209"/>
              </p:ext>
            </p:extLst>
          </p:nvPr>
        </p:nvGraphicFramePr>
        <p:xfrm>
          <a:off x="1093753" y="4738669"/>
          <a:ext cx="10873203" cy="1253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 name="Picture 23" descr="A paper with check marks and ticks&#10;&#10;Description automatically generated">
            <a:extLst>
              <a:ext uri="{FF2B5EF4-FFF2-40B4-BE49-F238E27FC236}">
                <a16:creationId xmlns:a16="http://schemas.microsoft.com/office/drawing/2014/main" id="{176495B8-D63E-A827-8686-9BA91CBE3B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6359" y="866326"/>
            <a:ext cx="2625614" cy="3416300"/>
          </a:xfrm>
          <a:prstGeom prst="rect">
            <a:avLst/>
          </a:prstGeom>
        </p:spPr>
      </p:pic>
    </p:spTree>
    <p:extLst>
      <p:ext uri="{BB962C8B-B14F-4D97-AF65-F5344CB8AC3E}">
        <p14:creationId xmlns:p14="http://schemas.microsoft.com/office/powerpoint/2010/main" val="3454949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 name="Rectangle 9">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2" name="Straight Connector 11">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Segnaposto testo 4">
            <a:extLst>
              <a:ext uri="{FF2B5EF4-FFF2-40B4-BE49-F238E27FC236}">
                <a16:creationId xmlns:a16="http://schemas.microsoft.com/office/drawing/2014/main" id="{824A98A8-6CB4-8183-B2F2-120F7A20A40E}"/>
              </a:ext>
            </a:extLst>
          </p:cNvPr>
          <p:cNvSpPr txBox="1">
            <a:spLocks/>
          </p:cNvSpPr>
          <p:nvPr/>
        </p:nvSpPr>
        <p:spPr>
          <a:xfrm>
            <a:off x="492370" y="605896"/>
            <a:ext cx="3084844" cy="5646208"/>
          </a:xfrm>
          <a:prstGeom prst="rect">
            <a:avLst/>
          </a:prstGeom>
        </p:spPr>
        <p:txBody>
          <a:bodyPr vert="horz" lIns="91440" tIns="45720" rIns="91440" bIns="45720" rtlCol="0" anchor="ctr">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2800" spc="-50" dirty="0">
                <a:solidFill>
                  <a:srgbClr val="FFFFFF"/>
                </a:solidFill>
                <a:latin typeface="+mj-lt"/>
                <a:ea typeface="+mj-ea"/>
                <a:cs typeface="+mj-cs"/>
              </a:rPr>
              <a:t>Community Investment</a:t>
            </a:r>
          </a:p>
          <a:p>
            <a:pPr defTabSz="914400">
              <a:lnSpc>
                <a:spcPct val="85000"/>
              </a:lnSpc>
              <a:spcBef>
                <a:spcPct val="0"/>
              </a:spcBef>
              <a:spcAft>
                <a:spcPts val="600"/>
              </a:spcAft>
            </a:pPr>
            <a:endParaRPr lang="en-US" sz="2800" spc="-50" dirty="0">
              <a:solidFill>
                <a:srgbClr val="FFFFFF"/>
              </a:solidFill>
              <a:latin typeface="+mj-lt"/>
              <a:ea typeface="+mj-ea"/>
              <a:cs typeface="+mj-cs"/>
            </a:endParaRPr>
          </a:p>
          <a:p>
            <a:pPr defTabSz="914400">
              <a:lnSpc>
                <a:spcPct val="85000"/>
              </a:lnSpc>
              <a:spcBef>
                <a:spcPct val="0"/>
              </a:spcBef>
              <a:spcAft>
                <a:spcPts val="600"/>
              </a:spcAft>
            </a:pPr>
            <a:r>
              <a:rPr lang="en-US" sz="2800" spc="-50" dirty="0">
                <a:solidFill>
                  <a:srgbClr val="FFFFFF"/>
                </a:solidFill>
                <a:latin typeface="+mj-lt"/>
                <a:ea typeface="+mj-ea"/>
                <a:cs typeface="+mj-cs"/>
              </a:rPr>
              <a:t>Monitoring &amp; Management</a:t>
            </a:r>
          </a:p>
        </p:txBody>
      </p:sp>
      <p:sp>
        <p:nvSpPr>
          <p:cNvPr id="18" name="Rectangle 17">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4" name="Picture 3">
            <a:extLst>
              <a:ext uri="{FF2B5EF4-FFF2-40B4-BE49-F238E27FC236}">
                <a16:creationId xmlns:a16="http://schemas.microsoft.com/office/drawing/2014/main" id="{6E0633FB-F5A7-5E9D-0BE2-C02629DDB8CB}"/>
              </a:ext>
            </a:extLst>
          </p:cNvPr>
          <p:cNvPicPr>
            <a:picLocks noChangeAspect="1"/>
          </p:cNvPicPr>
          <p:nvPr/>
        </p:nvPicPr>
        <p:blipFill rotWithShape="1">
          <a:blip r:embed="rId3"/>
          <a:srcRect l="66380" t="27414" r="8832" b="19637"/>
          <a:stretch/>
        </p:blipFill>
        <p:spPr>
          <a:xfrm>
            <a:off x="5792392" y="115708"/>
            <a:ext cx="5421225" cy="6513692"/>
          </a:xfrm>
          <a:prstGeom prst="rect">
            <a:avLst/>
          </a:prstGeom>
        </p:spPr>
      </p:pic>
    </p:spTree>
    <p:extLst>
      <p:ext uri="{BB962C8B-B14F-4D97-AF65-F5344CB8AC3E}">
        <p14:creationId xmlns:p14="http://schemas.microsoft.com/office/powerpoint/2010/main" val="3246975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egnaposto testo 5">
            <a:extLst>
              <a:ext uri="{FF2B5EF4-FFF2-40B4-BE49-F238E27FC236}">
                <a16:creationId xmlns:a16="http://schemas.microsoft.com/office/drawing/2014/main" id="{120BF6BB-258B-80BE-E242-4CEE598EC8E4}"/>
              </a:ext>
            </a:extLst>
          </p:cNvPr>
          <p:cNvSpPr txBox="1">
            <a:spLocks/>
          </p:cNvSpPr>
          <p:nvPr/>
        </p:nvSpPr>
        <p:spPr>
          <a:xfrm>
            <a:off x="643753" y="5935133"/>
            <a:ext cx="11548247" cy="330200"/>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300"/>
              </a:spcAft>
            </a:pPr>
            <a:r>
              <a:rPr lang="en-GB" sz="1100" i="1" dirty="0">
                <a:solidFill>
                  <a:srgbClr val="3EB1C8"/>
                </a:solidFill>
              </a:rPr>
              <a:t>Source: photo by Scott Graham on </a:t>
            </a:r>
            <a:r>
              <a:rPr lang="en-GB" sz="1100" i="1" dirty="0" err="1">
                <a:solidFill>
                  <a:srgbClr val="3EB1C8"/>
                </a:solidFill>
              </a:rPr>
              <a:t>Unsplash</a:t>
            </a:r>
            <a:endParaRPr lang="en-GB" sz="1100" i="1" dirty="0">
              <a:solidFill>
                <a:srgbClr val="3EB1C8"/>
              </a:solidFill>
            </a:endParaRPr>
          </a:p>
        </p:txBody>
      </p:sp>
      <p:sp>
        <p:nvSpPr>
          <p:cNvPr id="3" name="Segnaposto testo 5">
            <a:extLst>
              <a:ext uri="{FF2B5EF4-FFF2-40B4-BE49-F238E27FC236}">
                <a16:creationId xmlns:a16="http://schemas.microsoft.com/office/drawing/2014/main" id="{93FB0139-77A6-E351-2BB3-723A36CA6678}"/>
              </a:ext>
            </a:extLst>
          </p:cNvPr>
          <p:cNvSpPr txBox="1">
            <a:spLocks/>
          </p:cNvSpPr>
          <p:nvPr/>
        </p:nvSpPr>
        <p:spPr>
          <a:xfrm>
            <a:off x="5854754" y="1089025"/>
            <a:ext cx="5954091" cy="5011208"/>
          </a:xfrm>
          <a:prstGeom prst="rect">
            <a:avLst/>
          </a:prstGeom>
        </p:spPr>
        <p:txBody>
          <a:bodyPr vert="horz" lIns="0" tIns="45720" rIns="0" bIns="45720" rtlCol="0" anchor="ct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Aft>
                <a:spcPts val="800"/>
              </a:spcAft>
              <a:buClr>
                <a:schemeClr val="accent1"/>
              </a:buClr>
            </a:pPr>
            <a:r>
              <a:rPr lang="en-GB" dirty="0">
                <a:solidFill>
                  <a:schemeClr val="tx1">
                    <a:lumMod val="75000"/>
                    <a:lumOff val="25000"/>
                  </a:schemeClr>
                </a:solidFill>
              </a:rPr>
              <a:t>Setting a </a:t>
            </a:r>
            <a:r>
              <a:rPr lang="en-GB" b="1" dirty="0">
                <a:solidFill>
                  <a:schemeClr val="tx1">
                    <a:lumMod val="75000"/>
                    <a:lumOff val="25000"/>
                  </a:schemeClr>
                </a:solidFill>
              </a:rPr>
              <a:t>business case </a:t>
            </a:r>
            <a:r>
              <a:rPr lang="en-GB" dirty="0">
                <a:solidFill>
                  <a:schemeClr val="tx1">
                    <a:lumMod val="75000"/>
                    <a:lumOff val="25000"/>
                  </a:schemeClr>
                </a:solidFill>
              </a:rPr>
              <a:t>for community investment</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Goals</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KPIs</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Budget</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Roles &amp; responsibilities</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Monitoring &amp; reporting</a:t>
            </a:r>
          </a:p>
          <a:p>
            <a:pPr defTabSz="914400">
              <a:lnSpc>
                <a:spcPct val="90000"/>
              </a:lnSpc>
              <a:spcAft>
                <a:spcPts val="800"/>
              </a:spcAft>
              <a:buClr>
                <a:schemeClr val="accent1"/>
              </a:buClr>
            </a:pPr>
            <a:endParaRPr lang="en-GB" sz="1050" dirty="0">
              <a:solidFill>
                <a:schemeClr val="tx1">
                  <a:lumMod val="75000"/>
                  <a:lumOff val="25000"/>
                </a:schemeClr>
              </a:solidFill>
            </a:endParaRPr>
          </a:p>
          <a:p>
            <a:pPr defTabSz="914400">
              <a:lnSpc>
                <a:spcPct val="90000"/>
              </a:lnSpc>
              <a:spcAft>
                <a:spcPts val="800"/>
              </a:spcAft>
              <a:buClr>
                <a:schemeClr val="accent1"/>
              </a:buClr>
            </a:pPr>
            <a:r>
              <a:rPr lang="en-GB" b="1" dirty="0">
                <a:solidFill>
                  <a:schemeClr val="tx1">
                    <a:lumMod val="75000"/>
                    <a:lumOff val="25000"/>
                  </a:schemeClr>
                </a:solidFill>
              </a:rPr>
              <a:t>Community Investment Plan </a:t>
            </a:r>
            <a:r>
              <a:rPr lang="en-GB" dirty="0">
                <a:solidFill>
                  <a:schemeClr val="tx1">
                    <a:lumMod val="75000"/>
                    <a:lumOff val="25000"/>
                  </a:schemeClr>
                </a:solidFill>
              </a:rPr>
              <a:t>is developed</a:t>
            </a:r>
          </a:p>
          <a:p>
            <a:pPr defTabSz="914400">
              <a:lnSpc>
                <a:spcPct val="90000"/>
              </a:lnSpc>
              <a:spcAft>
                <a:spcPts val="800"/>
              </a:spcAft>
              <a:buClr>
                <a:schemeClr val="accent1"/>
              </a:buClr>
            </a:pPr>
            <a:endParaRPr lang="en-GB" sz="1000" dirty="0">
              <a:solidFill>
                <a:schemeClr val="tx1">
                  <a:lumMod val="75000"/>
                  <a:lumOff val="25000"/>
                </a:schemeClr>
              </a:solidFill>
            </a:endParaRPr>
          </a:p>
          <a:p>
            <a:pPr defTabSz="914400">
              <a:lnSpc>
                <a:spcPct val="90000"/>
              </a:lnSpc>
              <a:spcAft>
                <a:spcPts val="800"/>
              </a:spcAft>
              <a:buClr>
                <a:schemeClr val="accent1"/>
              </a:buClr>
            </a:pPr>
            <a:r>
              <a:rPr lang="en-GB" dirty="0">
                <a:solidFill>
                  <a:schemeClr val="tx1">
                    <a:lumMod val="75000"/>
                    <a:lumOff val="25000"/>
                  </a:schemeClr>
                </a:solidFill>
              </a:rPr>
              <a:t>One of the </a:t>
            </a:r>
            <a:r>
              <a:rPr lang="en-GB" b="1" dirty="0">
                <a:solidFill>
                  <a:schemeClr val="tx1">
                    <a:lumMod val="75000"/>
                    <a:lumOff val="25000"/>
                  </a:schemeClr>
                </a:solidFill>
              </a:rPr>
              <a:t>management plans </a:t>
            </a:r>
            <a:r>
              <a:rPr lang="en-GB" dirty="0">
                <a:solidFill>
                  <a:schemeClr val="tx1">
                    <a:lumMod val="75000"/>
                    <a:lumOff val="25000"/>
                  </a:schemeClr>
                </a:solidFill>
              </a:rPr>
              <a:t>as part of a company’s </a:t>
            </a:r>
            <a:r>
              <a:rPr lang="en-GB" b="1" dirty="0">
                <a:solidFill>
                  <a:schemeClr val="tx1">
                    <a:lumMod val="75000"/>
                    <a:lumOff val="25000"/>
                  </a:schemeClr>
                </a:solidFill>
              </a:rPr>
              <a:t>Environmental &amp; Social Management System</a:t>
            </a:r>
            <a:endParaRPr lang="en-GB" dirty="0">
              <a:solidFill>
                <a:schemeClr val="tx1">
                  <a:lumMod val="75000"/>
                  <a:lumOff val="25000"/>
                </a:schemeClr>
              </a:solidFill>
            </a:endParaRPr>
          </a:p>
        </p:txBody>
      </p:sp>
      <p:sp>
        <p:nvSpPr>
          <p:cNvPr id="6" name="Segnaposto testo 4">
            <a:extLst>
              <a:ext uri="{FF2B5EF4-FFF2-40B4-BE49-F238E27FC236}">
                <a16:creationId xmlns:a16="http://schemas.microsoft.com/office/drawing/2014/main" id="{A37069B9-FFB8-3508-F1CB-23E7C098A05F}"/>
              </a:ext>
            </a:extLst>
          </p:cNvPr>
          <p:cNvSpPr txBox="1">
            <a:spLocks/>
          </p:cNvSpPr>
          <p:nvPr/>
        </p:nvSpPr>
        <p:spPr>
          <a:xfrm>
            <a:off x="2554679" y="237886"/>
            <a:ext cx="11637819" cy="775998"/>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dirty="0">
                <a:solidFill>
                  <a:schemeClr val="tx1">
                    <a:lumMod val="75000"/>
                    <a:lumOff val="25000"/>
                  </a:schemeClr>
                </a:solidFill>
                <a:latin typeface="+mj-lt"/>
                <a:ea typeface="+mj-ea"/>
                <a:cs typeface="+mj-cs"/>
              </a:rPr>
              <a:t>Monitoring &amp; Management</a:t>
            </a:r>
          </a:p>
        </p:txBody>
      </p:sp>
      <p:pic>
        <p:nvPicPr>
          <p:cNvPr id="8" name="Picture 7" descr="A close-up of a person writing on a piece of paper&#10;&#10;Description automatically generated">
            <a:extLst>
              <a:ext uri="{FF2B5EF4-FFF2-40B4-BE49-F238E27FC236}">
                <a16:creationId xmlns:a16="http://schemas.microsoft.com/office/drawing/2014/main" id="{6AD257BF-CF90-4890-F47E-E2A715DEED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080" r="13433"/>
          <a:stretch/>
        </p:blipFill>
        <p:spPr>
          <a:xfrm>
            <a:off x="820822" y="1447800"/>
            <a:ext cx="4549177" cy="4247092"/>
          </a:xfrm>
          <a:prstGeom prst="rect">
            <a:avLst/>
          </a:prstGeom>
        </p:spPr>
      </p:pic>
      <p:pic>
        <p:nvPicPr>
          <p:cNvPr id="11" name="Picture 10">
            <a:extLst>
              <a:ext uri="{FF2B5EF4-FFF2-40B4-BE49-F238E27FC236}">
                <a16:creationId xmlns:a16="http://schemas.microsoft.com/office/drawing/2014/main" id="{26B737EE-A63A-A455-6650-99F9EA83C4B0}"/>
              </a:ext>
            </a:extLst>
          </p:cNvPr>
          <p:cNvPicPr>
            <a:picLocks noChangeAspect="1"/>
          </p:cNvPicPr>
          <p:nvPr/>
        </p:nvPicPr>
        <p:blipFill rotWithShape="1">
          <a:blip r:embed="rId4"/>
          <a:srcRect l="32292" t="25926" r="32499" b="9954"/>
          <a:stretch/>
        </p:blipFill>
        <p:spPr>
          <a:xfrm>
            <a:off x="914543" y="4140200"/>
            <a:ext cx="1401611" cy="1435822"/>
          </a:xfrm>
          <a:prstGeom prst="rect">
            <a:avLst/>
          </a:prstGeom>
        </p:spPr>
      </p:pic>
    </p:spTree>
    <p:extLst>
      <p:ext uri="{BB962C8B-B14F-4D97-AF65-F5344CB8AC3E}">
        <p14:creationId xmlns:p14="http://schemas.microsoft.com/office/powerpoint/2010/main" val="226076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95C55F-4286-4A2A-A05E-2D274D82F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 name="Rectangle 9">
            <a:extLst>
              <a:ext uri="{FF2B5EF4-FFF2-40B4-BE49-F238E27FC236}">
                <a16:creationId xmlns:a16="http://schemas.microsoft.com/office/drawing/2014/main" id="{EE2561D9-068B-4BC7-85F6-AE6A7C34B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2" name="Straight Connector 11">
            <a:extLst>
              <a:ext uri="{FF2B5EF4-FFF2-40B4-BE49-F238E27FC236}">
                <a16:creationId xmlns:a16="http://schemas.microsoft.com/office/drawing/2014/main" id="{D61BACF2-0F18-493C-99AB-363E614710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Segnaposto testo 4">
            <a:extLst>
              <a:ext uri="{FF2B5EF4-FFF2-40B4-BE49-F238E27FC236}">
                <a16:creationId xmlns:a16="http://schemas.microsoft.com/office/drawing/2014/main" id="{824A98A8-6CB4-8183-B2F2-120F7A20A40E}"/>
              </a:ext>
            </a:extLst>
          </p:cNvPr>
          <p:cNvSpPr txBox="1">
            <a:spLocks/>
          </p:cNvSpPr>
          <p:nvPr/>
        </p:nvSpPr>
        <p:spPr>
          <a:xfrm>
            <a:off x="492370" y="605896"/>
            <a:ext cx="3084844" cy="5646208"/>
          </a:xfrm>
          <a:prstGeom prst="rect">
            <a:avLst/>
          </a:prstGeom>
        </p:spPr>
        <p:txBody>
          <a:bodyPr vert="horz" lIns="91440" tIns="45720" rIns="91440" bIns="45720" rtlCol="0" anchor="ctr">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dirty="0">
                <a:solidFill>
                  <a:srgbClr val="FFFFFF"/>
                </a:solidFill>
                <a:latin typeface="+mj-lt"/>
                <a:ea typeface="+mj-ea"/>
                <a:cs typeface="+mj-cs"/>
              </a:rPr>
              <a:t>Similarities</a:t>
            </a:r>
          </a:p>
        </p:txBody>
      </p:sp>
      <p:sp>
        <p:nvSpPr>
          <p:cNvPr id="18" name="Rectangle 17">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 name="Segnaposto testo 5">
            <a:extLst>
              <a:ext uri="{FF2B5EF4-FFF2-40B4-BE49-F238E27FC236}">
                <a16:creationId xmlns:a16="http://schemas.microsoft.com/office/drawing/2014/main" id="{D61A017A-8AD0-43FB-3132-0ECEA335E1B0}"/>
              </a:ext>
            </a:extLst>
          </p:cNvPr>
          <p:cNvSpPr txBox="1">
            <a:spLocks/>
          </p:cNvSpPr>
          <p:nvPr/>
        </p:nvSpPr>
        <p:spPr>
          <a:xfrm>
            <a:off x="4746829" y="428020"/>
            <a:ext cx="6952801" cy="5996785"/>
          </a:xfrm>
          <a:prstGeom prst="rect">
            <a:avLst/>
          </a:prstGeom>
        </p:spPr>
        <p:txBody>
          <a:bodyPr vert="horz" lIns="0" tIns="45720" rIns="0" bIns="45720" rtlCol="0" anchor="ct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400">
              <a:lnSpc>
                <a:spcPct val="90000"/>
              </a:lnSpc>
              <a:spcAft>
                <a:spcPts val="800"/>
              </a:spcAft>
              <a:buClr>
                <a:schemeClr val="accent1"/>
              </a:buClr>
            </a:pPr>
            <a:r>
              <a:rPr lang="en-GB" sz="2800" b="1" dirty="0">
                <a:solidFill>
                  <a:schemeClr val="tx1">
                    <a:lumMod val="75000"/>
                    <a:lumOff val="25000"/>
                  </a:schemeClr>
                </a:solidFill>
              </a:rPr>
              <a:t>SIA and Community Investment</a:t>
            </a:r>
          </a:p>
          <a:p>
            <a:pPr algn="ctr" defTabSz="914400">
              <a:lnSpc>
                <a:spcPct val="90000"/>
              </a:lnSpc>
              <a:spcAft>
                <a:spcPts val="800"/>
              </a:spcAft>
              <a:buClr>
                <a:schemeClr val="accent1"/>
              </a:buClr>
            </a:pPr>
            <a:endParaRPr lang="en-GB" b="1" dirty="0">
              <a:solidFill>
                <a:schemeClr val="tx1">
                  <a:lumMod val="75000"/>
                  <a:lumOff val="25000"/>
                </a:schemeClr>
              </a:solidFill>
            </a:endParaRP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Share key values and commitment to capacity building and community empowerment</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Inherently participatory</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Begin with community profiling and social baseline survey</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Focus on people affected by a project (though CI might also have a broader scope)</a:t>
            </a:r>
          </a:p>
        </p:txBody>
      </p:sp>
    </p:spTree>
    <p:extLst>
      <p:ext uri="{BB962C8B-B14F-4D97-AF65-F5344CB8AC3E}">
        <p14:creationId xmlns:p14="http://schemas.microsoft.com/office/powerpoint/2010/main" val="35257016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5" name="Rectangle 24">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27" name="Straight Connector 26">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 name="Segnaposto testo 5">
            <a:extLst>
              <a:ext uri="{FF2B5EF4-FFF2-40B4-BE49-F238E27FC236}">
                <a16:creationId xmlns:a16="http://schemas.microsoft.com/office/drawing/2014/main" id="{D61A017A-8AD0-43FB-3132-0ECEA335E1B0}"/>
              </a:ext>
            </a:extLst>
          </p:cNvPr>
          <p:cNvSpPr txBox="1">
            <a:spLocks/>
          </p:cNvSpPr>
          <p:nvPr/>
        </p:nvSpPr>
        <p:spPr>
          <a:xfrm>
            <a:off x="1044204" y="698500"/>
            <a:ext cx="6697715" cy="5701814"/>
          </a:xfrm>
          <a:prstGeom prst="rect">
            <a:avLst/>
          </a:prstGeom>
        </p:spPr>
        <p:txBody>
          <a:bodyPr vert="horz" lIns="0" tIns="45720" rIns="0" bIns="45720" rtlCol="0">
            <a:normAutofit lnSpcReduction="1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400">
              <a:lnSpc>
                <a:spcPct val="90000"/>
              </a:lnSpc>
              <a:spcAft>
                <a:spcPts val="800"/>
              </a:spcAft>
              <a:buClr>
                <a:schemeClr val="accent1"/>
              </a:buClr>
              <a:buFont typeface="Calibri" panose="020F0502020204030204" pitchFamily="34" charset="0"/>
            </a:pPr>
            <a:r>
              <a:rPr lang="en-US" sz="2800" b="1" dirty="0">
                <a:solidFill>
                  <a:schemeClr val="tx1">
                    <a:lumMod val="75000"/>
                    <a:lumOff val="25000"/>
                  </a:schemeClr>
                </a:solidFill>
              </a:rPr>
              <a:t>Community Investment has different:</a:t>
            </a:r>
          </a:p>
          <a:p>
            <a:pPr defTabSz="914400">
              <a:lnSpc>
                <a:spcPct val="90000"/>
              </a:lnSpc>
              <a:spcAft>
                <a:spcPts val="800"/>
              </a:spcAft>
              <a:buClr>
                <a:schemeClr val="accent1"/>
              </a:buClr>
              <a:buFont typeface="Calibri" panose="020F0502020204030204" pitchFamily="34" charset="0"/>
            </a:pPr>
            <a:endParaRPr lang="en-US" b="1" dirty="0">
              <a:solidFill>
                <a:schemeClr val="tx1">
                  <a:lumMod val="75000"/>
                  <a:lumOff val="25000"/>
                </a:schemeClr>
              </a:solidFill>
            </a:endParaRPr>
          </a:p>
          <a:p>
            <a:pPr marL="380990" indent="-380990" defTabSz="914400">
              <a:lnSpc>
                <a:spcPct val="90000"/>
              </a:lnSpc>
              <a:spcAft>
                <a:spcPts val="800"/>
              </a:spcAft>
              <a:buClr>
                <a:schemeClr val="accent1"/>
              </a:buClr>
              <a:buFont typeface="Calibri" panose="020F0502020204030204" pitchFamily="34" charset="0"/>
              <a:buChar char="•"/>
            </a:pPr>
            <a:r>
              <a:rPr lang="en-US" b="1" dirty="0">
                <a:solidFill>
                  <a:schemeClr val="tx1">
                    <a:lumMod val="75000"/>
                    <a:lumOff val="25000"/>
                  </a:schemeClr>
                </a:solidFill>
              </a:rPr>
              <a:t>Aims</a:t>
            </a:r>
          </a:p>
          <a:p>
            <a:pPr marL="380990" indent="-380990" defTabSz="914400">
              <a:lnSpc>
                <a:spcPct val="90000"/>
              </a:lnSpc>
              <a:spcAft>
                <a:spcPts val="800"/>
              </a:spcAft>
              <a:buClr>
                <a:schemeClr val="accent1"/>
              </a:buClr>
              <a:buFont typeface="Calibri" panose="020F0502020204030204" pitchFamily="34" charset="0"/>
              <a:buChar char="•"/>
            </a:pPr>
            <a:r>
              <a:rPr lang="en-US" b="1" dirty="0">
                <a:solidFill>
                  <a:schemeClr val="tx1">
                    <a:lumMod val="75000"/>
                    <a:lumOff val="25000"/>
                  </a:schemeClr>
                </a:solidFill>
              </a:rPr>
              <a:t>Focus</a:t>
            </a:r>
          </a:p>
          <a:p>
            <a:pPr marL="723900" indent="-342900" defTabSz="914400">
              <a:lnSpc>
                <a:spcPct val="90000"/>
              </a:lnSpc>
              <a:spcAft>
                <a:spcPts val="800"/>
              </a:spcAft>
              <a:buClr>
                <a:schemeClr val="accent1"/>
              </a:buClr>
              <a:buFont typeface="Wingdings" panose="05000000000000000000" pitchFamily="2" charset="2"/>
              <a:buChar char="Ø"/>
            </a:pPr>
            <a:r>
              <a:rPr lang="en-US" dirty="0">
                <a:solidFill>
                  <a:schemeClr val="tx1">
                    <a:lumMod val="75000"/>
                    <a:lumOff val="25000"/>
                  </a:schemeClr>
                </a:solidFill>
              </a:rPr>
              <a:t>all key aspects of community wellbeing</a:t>
            </a:r>
          </a:p>
          <a:p>
            <a:pPr marL="723900" indent="-342900" defTabSz="914400">
              <a:lnSpc>
                <a:spcPct val="90000"/>
              </a:lnSpc>
              <a:spcAft>
                <a:spcPts val="800"/>
              </a:spcAft>
              <a:buClr>
                <a:schemeClr val="accent1"/>
              </a:buClr>
              <a:buFont typeface="Wingdings" panose="05000000000000000000" pitchFamily="2" charset="2"/>
              <a:buChar char="Ø"/>
            </a:pPr>
            <a:r>
              <a:rPr lang="en-US" dirty="0">
                <a:solidFill>
                  <a:schemeClr val="tx1">
                    <a:lumMod val="75000"/>
                    <a:lumOff val="25000"/>
                  </a:schemeClr>
                </a:solidFill>
              </a:rPr>
              <a:t>different framework is to be applied</a:t>
            </a:r>
          </a:p>
          <a:p>
            <a:pPr marL="381000" defTabSz="914400">
              <a:lnSpc>
                <a:spcPct val="90000"/>
              </a:lnSpc>
              <a:spcAft>
                <a:spcPts val="800"/>
              </a:spcAft>
              <a:buClr>
                <a:schemeClr val="accent1"/>
              </a:buClr>
            </a:pPr>
            <a:endParaRPr lang="en-US" dirty="0">
              <a:solidFill>
                <a:schemeClr val="tx1">
                  <a:lumMod val="75000"/>
                  <a:lumOff val="25000"/>
                </a:schemeClr>
              </a:solidFill>
            </a:endParaRPr>
          </a:p>
          <a:p>
            <a:pPr marL="380990" indent="-380990" defTabSz="914400">
              <a:lnSpc>
                <a:spcPct val="90000"/>
              </a:lnSpc>
              <a:spcAft>
                <a:spcPts val="800"/>
              </a:spcAft>
              <a:buClr>
                <a:schemeClr val="accent1"/>
              </a:buClr>
              <a:buFont typeface="Calibri" panose="020F0502020204030204" pitchFamily="34" charset="0"/>
              <a:buChar char="•"/>
            </a:pPr>
            <a:r>
              <a:rPr lang="en-US" b="1" dirty="0">
                <a:solidFill>
                  <a:schemeClr val="tx1">
                    <a:lumMod val="75000"/>
                    <a:lumOff val="25000"/>
                  </a:schemeClr>
                </a:solidFill>
              </a:rPr>
              <a:t>Methodology</a:t>
            </a:r>
          </a:p>
          <a:p>
            <a:pPr marL="723900" indent="-342900" defTabSz="914400">
              <a:lnSpc>
                <a:spcPct val="90000"/>
              </a:lnSpc>
              <a:spcAft>
                <a:spcPts val="800"/>
              </a:spcAft>
              <a:buClr>
                <a:schemeClr val="accent1"/>
              </a:buClr>
              <a:buFont typeface="Wingdings" panose="05000000000000000000" pitchFamily="2" charset="2"/>
              <a:buChar char="Ø"/>
            </a:pPr>
            <a:r>
              <a:rPr lang="en-US" dirty="0">
                <a:solidFill>
                  <a:schemeClr val="tx1">
                    <a:lumMod val="75000"/>
                    <a:lumOff val="25000"/>
                  </a:schemeClr>
                </a:solidFill>
              </a:rPr>
              <a:t>more extensive analysis of planning documents</a:t>
            </a:r>
          </a:p>
          <a:p>
            <a:pPr marL="723900" indent="-342900" defTabSz="914400">
              <a:lnSpc>
                <a:spcPct val="90000"/>
              </a:lnSpc>
              <a:spcAft>
                <a:spcPts val="800"/>
              </a:spcAft>
              <a:buClr>
                <a:schemeClr val="accent1"/>
              </a:buClr>
              <a:buFont typeface="Wingdings" panose="05000000000000000000" pitchFamily="2" charset="2"/>
              <a:buChar char="Ø"/>
            </a:pPr>
            <a:r>
              <a:rPr lang="en-US" dirty="0">
                <a:solidFill>
                  <a:schemeClr val="tx1">
                    <a:lumMod val="75000"/>
                    <a:lumOff val="25000"/>
                  </a:schemeClr>
                </a:solidFill>
              </a:rPr>
              <a:t>different type of stakeholder engagement</a:t>
            </a:r>
          </a:p>
          <a:p>
            <a:pPr marL="723900" indent="-342900" defTabSz="914400">
              <a:lnSpc>
                <a:spcPct val="90000"/>
              </a:lnSpc>
              <a:spcAft>
                <a:spcPts val="800"/>
              </a:spcAft>
              <a:buClr>
                <a:schemeClr val="accent1"/>
              </a:buClr>
              <a:buFont typeface="Wingdings" panose="05000000000000000000" pitchFamily="2" charset="2"/>
              <a:buChar char="Ø"/>
            </a:pPr>
            <a:r>
              <a:rPr lang="en-US" dirty="0">
                <a:solidFill>
                  <a:schemeClr val="tx1">
                    <a:lumMod val="75000"/>
                    <a:lumOff val="25000"/>
                  </a:schemeClr>
                </a:solidFill>
              </a:rPr>
              <a:t>selection investment areas</a:t>
            </a:r>
          </a:p>
          <a:p>
            <a:pPr defTabSz="914400">
              <a:lnSpc>
                <a:spcPct val="90000"/>
              </a:lnSpc>
              <a:spcAft>
                <a:spcPts val="800"/>
              </a:spcAft>
              <a:buClr>
                <a:schemeClr val="accent1"/>
              </a:buClr>
            </a:pPr>
            <a:endParaRPr lang="en-US" dirty="0">
              <a:solidFill>
                <a:schemeClr val="tx1">
                  <a:lumMod val="75000"/>
                  <a:lumOff val="25000"/>
                </a:schemeClr>
              </a:solidFill>
            </a:endParaRPr>
          </a:p>
          <a:p>
            <a:pPr marL="380990" indent="-380990" defTabSz="914400">
              <a:lnSpc>
                <a:spcPct val="90000"/>
              </a:lnSpc>
              <a:spcAft>
                <a:spcPts val="800"/>
              </a:spcAft>
              <a:buClr>
                <a:schemeClr val="accent1"/>
              </a:buClr>
              <a:buFont typeface="Calibri" panose="020F0502020204030204" pitchFamily="34" charset="0"/>
              <a:buChar char="•"/>
            </a:pPr>
            <a:r>
              <a:rPr lang="en-US" b="1" dirty="0">
                <a:solidFill>
                  <a:schemeClr val="tx1">
                    <a:lumMod val="75000"/>
                    <a:lumOff val="25000"/>
                  </a:schemeClr>
                </a:solidFill>
              </a:rPr>
              <a:t>Manner of implementation</a:t>
            </a:r>
          </a:p>
          <a:p>
            <a:pPr marL="723900" indent="-379413" defTabSz="914400">
              <a:lnSpc>
                <a:spcPct val="90000"/>
              </a:lnSpc>
              <a:spcAft>
                <a:spcPts val="800"/>
              </a:spcAft>
              <a:buClr>
                <a:schemeClr val="accent1"/>
              </a:buClr>
              <a:buFont typeface="Wingdings" panose="05000000000000000000" pitchFamily="2" charset="2"/>
              <a:buChar char="Ø"/>
            </a:pPr>
            <a:r>
              <a:rPr lang="en-US" dirty="0">
                <a:solidFill>
                  <a:schemeClr val="tx1">
                    <a:lumMod val="75000"/>
                    <a:lumOff val="25000"/>
                  </a:schemeClr>
                </a:solidFill>
              </a:rPr>
              <a:t>proactive/reactive approaches, etc.</a:t>
            </a:r>
          </a:p>
          <a:p>
            <a:pPr marL="380990" indent="-380990" defTabSz="914400">
              <a:lnSpc>
                <a:spcPct val="90000"/>
              </a:lnSpc>
              <a:spcAft>
                <a:spcPts val="800"/>
              </a:spcAft>
              <a:buClr>
                <a:schemeClr val="accent1"/>
              </a:buClr>
              <a:buFont typeface="Calibri" panose="020F0502020204030204" pitchFamily="34" charset="0"/>
              <a:buChar char="•"/>
            </a:pPr>
            <a:endParaRPr lang="en-US" dirty="0">
              <a:solidFill>
                <a:schemeClr val="tx1">
                  <a:lumMod val="75000"/>
                  <a:lumOff val="25000"/>
                </a:schemeClr>
              </a:solidFill>
            </a:endParaRPr>
          </a:p>
          <a:p>
            <a:pPr marL="380990" indent="-380990" defTabSz="914400">
              <a:lnSpc>
                <a:spcPct val="90000"/>
              </a:lnSpc>
              <a:spcAft>
                <a:spcPts val="800"/>
              </a:spcAft>
              <a:buClr>
                <a:schemeClr val="accent1"/>
              </a:buClr>
              <a:buFont typeface="Calibri" panose="020F0502020204030204" pitchFamily="34" charset="0"/>
              <a:buChar char="•"/>
            </a:pPr>
            <a:endParaRPr lang="en-US" dirty="0">
              <a:solidFill>
                <a:schemeClr val="tx1">
                  <a:lumMod val="75000"/>
                  <a:lumOff val="25000"/>
                </a:schemeClr>
              </a:solidFill>
            </a:endParaRPr>
          </a:p>
          <a:p>
            <a:pPr marL="380990" indent="-380990" defTabSz="914400">
              <a:lnSpc>
                <a:spcPct val="90000"/>
              </a:lnSpc>
              <a:spcAft>
                <a:spcPts val="800"/>
              </a:spcAft>
              <a:buClr>
                <a:schemeClr val="accent1"/>
              </a:buClr>
              <a:buFont typeface="Calibri" panose="020F0502020204030204" pitchFamily="34" charset="0"/>
              <a:buChar char="•"/>
            </a:pPr>
            <a:endParaRPr lang="en-US" sz="2200" dirty="0">
              <a:solidFill>
                <a:schemeClr val="tx1">
                  <a:lumMod val="75000"/>
                  <a:lumOff val="25000"/>
                </a:schemeClr>
              </a:solidFill>
            </a:endParaRPr>
          </a:p>
          <a:p>
            <a:pPr defTabSz="914400">
              <a:lnSpc>
                <a:spcPct val="90000"/>
              </a:lnSpc>
              <a:spcAft>
                <a:spcPts val="800"/>
              </a:spcAft>
              <a:buClr>
                <a:schemeClr val="accent1"/>
              </a:buClr>
              <a:buFont typeface="Calibri" panose="020F0502020204030204" pitchFamily="34" charset="0"/>
            </a:pPr>
            <a:endParaRPr lang="en-US" sz="2200" dirty="0">
              <a:solidFill>
                <a:schemeClr val="tx1">
                  <a:lumMod val="75000"/>
                  <a:lumOff val="25000"/>
                </a:schemeClr>
              </a:solidFill>
            </a:endParaRPr>
          </a:p>
        </p:txBody>
      </p:sp>
      <p:sp>
        <p:nvSpPr>
          <p:cNvPr id="31" name="Rectangle 30">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3" name="Rectangle 32">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 name="Segnaposto testo 4">
            <a:extLst>
              <a:ext uri="{FF2B5EF4-FFF2-40B4-BE49-F238E27FC236}">
                <a16:creationId xmlns:a16="http://schemas.microsoft.com/office/drawing/2014/main" id="{74F59E54-BE51-D804-5C73-4FA198B3707D}"/>
              </a:ext>
            </a:extLst>
          </p:cNvPr>
          <p:cNvSpPr txBox="1">
            <a:spLocks/>
          </p:cNvSpPr>
          <p:nvPr/>
        </p:nvSpPr>
        <p:spPr>
          <a:xfrm>
            <a:off x="8935451" y="605896"/>
            <a:ext cx="3084844" cy="5646208"/>
          </a:xfrm>
          <a:prstGeom prst="rect">
            <a:avLst/>
          </a:prstGeom>
        </p:spPr>
        <p:txBody>
          <a:bodyPr vert="horz" lIns="91440" tIns="45720" rIns="91440" bIns="45720" rtlCol="0" anchor="ctr">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dirty="0">
                <a:solidFill>
                  <a:srgbClr val="FFFFFF"/>
                </a:solidFill>
                <a:latin typeface="+mj-lt"/>
                <a:ea typeface="+mj-ea"/>
                <a:cs typeface="+mj-cs"/>
              </a:rPr>
              <a:t>Differences</a:t>
            </a:r>
          </a:p>
        </p:txBody>
      </p:sp>
    </p:spTree>
    <p:extLst>
      <p:ext uri="{BB962C8B-B14F-4D97-AF65-F5344CB8AC3E}">
        <p14:creationId xmlns:p14="http://schemas.microsoft.com/office/powerpoint/2010/main" val="23227886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ree in a field&#10;&#10;Description automatically generated">
            <a:extLst>
              <a:ext uri="{FF2B5EF4-FFF2-40B4-BE49-F238E27FC236}">
                <a16:creationId xmlns:a16="http://schemas.microsoft.com/office/drawing/2014/main" id="{3878BE44-B852-5D72-427B-7DB1AC0C81DE}"/>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24289" b="711"/>
          <a:stretch/>
        </p:blipFill>
        <p:spPr>
          <a:xfrm>
            <a:off x="20" y="10"/>
            <a:ext cx="12191980" cy="6857990"/>
          </a:xfrm>
          <a:prstGeom prst="rect">
            <a:avLst/>
          </a:prstGeom>
        </p:spPr>
      </p:pic>
      <p:sp>
        <p:nvSpPr>
          <p:cNvPr id="3" name="Segnaposto testo 5">
            <a:extLst>
              <a:ext uri="{FF2B5EF4-FFF2-40B4-BE49-F238E27FC236}">
                <a16:creationId xmlns:a16="http://schemas.microsoft.com/office/drawing/2014/main" id="{2D95A42B-A64D-2359-83A9-72456F302759}"/>
              </a:ext>
            </a:extLst>
          </p:cNvPr>
          <p:cNvSpPr txBox="1">
            <a:spLocks/>
          </p:cNvSpPr>
          <p:nvPr/>
        </p:nvSpPr>
        <p:spPr>
          <a:xfrm>
            <a:off x="969682" y="1770406"/>
            <a:ext cx="8542453" cy="4023360"/>
          </a:xfrm>
          <a:prstGeom prst="rect">
            <a:avLst/>
          </a:prstGeom>
        </p:spPr>
        <p:txBody>
          <a:bodyPr vert="horz" lIns="0" tIns="45720" rIns="0" bIns="45720" rtlCol="0">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42900" indent="-342900" defTabSz="914400">
              <a:lnSpc>
                <a:spcPct val="90000"/>
              </a:lnSpc>
              <a:spcAft>
                <a:spcPts val="800"/>
              </a:spcAft>
              <a:buClr>
                <a:schemeClr val="accent1"/>
              </a:buClr>
              <a:buFont typeface="Calibri" panose="020F0502020204030204" pitchFamily="34" charset="0"/>
              <a:buChar char="•"/>
            </a:pPr>
            <a:r>
              <a:rPr lang="en-US" sz="3600" dirty="0"/>
              <a:t>Can Community Investment benefit from Social Impact Assessment? – Yes</a:t>
            </a:r>
          </a:p>
          <a:p>
            <a:pPr defTabSz="914400">
              <a:lnSpc>
                <a:spcPct val="90000"/>
              </a:lnSpc>
              <a:spcAft>
                <a:spcPts val="800"/>
              </a:spcAft>
              <a:buClr>
                <a:schemeClr val="accent1"/>
              </a:buClr>
            </a:pPr>
            <a:endParaRPr lang="en-US" sz="3600" dirty="0"/>
          </a:p>
          <a:p>
            <a:pPr marL="342900" indent="-342900" defTabSz="914400">
              <a:lnSpc>
                <a:spcPct val="90000"/>
              </a:lnSpc>
              <a:spcAft>
                <a:spcPts val="800"/>
              </a:spcAft>
              <a:buClr>
                <a:schemeClr val="accent1"/>
              </a:buClr>
              <a:buFont typeface="Calibri" panose="020F0502020204030204" pitchFamily="34" charset="0"/>
              <a:buChar char="•"/>
            </a:pPr>
            <a:r>
              <a:rPr lang="en-US" sz="3600" dirty="0"/>
              <a:t>Does Community Investment (and creation of benefits for communities) flow naturally from Social Impact Assessment? – No</a:t>
            </a:r>
          </a:p>
          <a:p>
            <a:pPr defTabSz="914400">
              <a:lnSpc>
                <a:spcPct val="90000"/>
              </a:lnSpc>
              <a:spcAft>
                <a:spcPts val="800"/>
              </a:spcAft>
              <a:buClr>
                <a:schemeClr val="accent1"/>
              </a:buClr>
              <a:buFont typeface="Calibri" panose="020F0502020204030204" pitchFamily="34" charset="0"/>
            </a:pPr>
            <a:endParaRPr lang="en-US" dirty="0"/>
          </a:p>
        </p:txBody>
      </p:sp>
      <p:sp>
        <p:nvSpPr>
          <p:cNvPr id="5" name="Segnaposto testo 5">
            <a:extLst>
              <a:ext uri="{FF2B5EF4-FFF2-40B4-BE49-F238E27FC236}">
                <a16:creationId xmlns:a16="http://schemas.microsoft.com/office/drawing/2014/main" id="{5EDBA12A-2323-F1DB-19FC-8D4479500730}"/>
              </a:ext>
            </a:extLst>
          </p:cNvPr>
          <p:cNvSpPr txBox="1">
            <a:spLocks/>
          </p:cNvSpPr>
          <p:nvPr/>
        </p:nvSpPr>
        <p:spPr>
          <a:xfrm>
            <a:off x="10686806" y="5917270"/>
            <a:ext cx="1667198" cy="600891"/>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800"/>
              </a:spcAft>
            </a:pPr>
            <a:r>
              <a:rPr lang="en-GB" sz="1100" i="1" dirty="0">
                <a:solidFill>
                  <a:srgbClr val="3EB1C8"/>
                </a:solidFill>
              </a:rPr>
              <a:t>Photo - source: Author</a:t>
            </a:r>
          </a:p>
        </p:txBody>
      </p:sp>
      <p:pic>
        <p:nvPicPr>
          <p:cNvPr id="7" name="Picture 6" descr="A green circle with a white check mark in it&#10;&#10;Description automatically generated">
            <a:extLst>
              <a:ext uri="{FF2B5EF4-FFF2-40B4-BE49-F238E27FC236}">
                <a16:creationId xmlns:a16="http://schemas.microsoft.com/office/drawing/2014/main" id="{B4B1F453-E08E-44E3-51AD-3015ADA2B9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0506" y="1770406"/>
            <a:ext cx="1310591" cy="1310591"/>
          </a:xfrm>
          <a:prstGeom prst="rect">
            <a:avLst/>
          </a:prstGeom>
        </p:spPr>
      </p:pic>
      <p:pic>
        <p:nvPicPr>
          <p:cNvPr id="6" name="Picture 5" descr="A red circle with a cross&#10;&#10;Description automatically generated">
            <a:extLst>
              <a:ext uri="{FF2B5EF4-FFF2-40B4-BE49-F238E27FC236}">
                <a16:creationId xmlns:a16="http://schemas.microsoft.com/office/drawing/2014/main" id="{07313B6B-7F6F-3AAC-C20A-76F5D1B88D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8606" y="3711225"/>
            <a:ext cx="1247072" cy="1247072"/>
          </a:xfrm>
          <a:prstGeom prst="rect">
            <a:avLst/>
          </a:prstGeom>
        </p:spPr>
      </p:pic>
    </p:spTree>
    <p:extLst>
      <p:ext uri="{BB962C8B-B14F-4D97-AF65-F5344CB8AC3E}">
        <p14:creationId xmlns:p14="http://schemas.microsoft.com/office/powerpoint/2010/main" val="2944611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18656-29EE-780B-E1C9-FD9DDE89C664}"/>
            </a:ext>
          </a:extLst>
        </p:cNvPr>
        <p:cNvGrpSpPr/>
        <p:nvPr/>
      </p:nvGrpSpPr>
      <p:grpSpPr>
        <a:xfrm>
          <a:off x="0" y="0"/>
          <a:ext cx="0" cy="0"/>
          <a:chOff x="0" y="0"/>
          <a:chExt cx="0" cy="0"/>
        </a:xfrm>
      </p:grpSpPr>
      <p:sp>
        <p:nvSpPr>
          <p:cNvPr id="16" name="Segnaposto testo 5">
            <a:extLst>
              <a:ext uri="{FF2B5EF4-FFF2-40B4-BE49-F238E27FC236}">
                <a16:creationId xmlns:a16="http://schemas.microsoft.com/office/drawing/2014/main" id="{36A87AE1-CFF2-5439-1B9D-03D279B8B3DA}"/>
              </a:ext>
            </a:extLst>
          </p:cNvPr>
          <p:cNvSpPr txBox="1">
            <a:spLocks/>
          </p:cNvSpPr>
          <p:nvPr/>
        </p:nvSpPr>
        <p:spPr>
          <a:xfrm>
            <a:off x="643752" y="6023546"/>
            <a:ext cx="11548247" cy="330200"/>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300"/>
              </a:spcAft>
            </a:pPr>
            <a:r>
              <a:rPr lang="en-GB" sz="1100" i="1" dirty="0">
                <a:solidFill>
                  <a:srgbClr val="3EB1C8"/>
                </a:solidFill>
              </a:rPr>
              <a:t>Source: Netflix. Beckham</a:t>
            </a:r>
          </a:p>
        </p:txBody>
      </p:sp>
      <p:sp>
        <p:nvSpPr>
          <p:cNvPr id="3" name="Segnaposto testo 5">
            <a:extLst>
              <a:ext uri="{FF2B5EF4-FFF2-40B4-BE49-F238E27FC236}">
                <a16:creationId xmlns:a16="http://schemas.microsoft.com/office/drawing/2014/main" id="{8D4F1FED-AD7E-49BD-4220-0384DA55075D}"/>
              </a:ext>
            </a:extLst>
          </p:cNvPr>
          <p:cNvSpPr txBox="1">
            <a:spLocks/>
          </p:cNvSpPr>
          <p:nvPr/>
        </p:nvSpPr>
        <p:spPr>
          <a:xfrm>
            <a:off x="652504" y="671268"/>
            <a:ext cx="6078496" cy="5352277"/>
          </a:xfrm>
          <a:prstGeom prst="rect">
            <a:avLst/>
          </a:prstGeom>
        </p:spPr>
        <p:txBody>
          <a:bodyPr vert="horz" lIns="0" tIns="45720" rIns="0" bIns="45720" rtlCol="0" anchor="ct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457200" indent="-457200" defTabSz="914400">
              <a:lnSpc>
                <a:spcPct val="90000"/>
              </a:lnSpc>
              <a:spcAft>
                <a:spcPts val="800"/>
              </a:spcAft>
              <a:buClr>
                <a:schemeClr val="accent1"/>
              </a:buClr>
              <a:buFont typeface="Arial" panose="020B0604020202020204" pitchFamily="34" charset="0"/>
              <a:buChar char="•"/>
            </a:pPr>
            <a:r>
              <a:rPr lang="en-GB" dirty="0">
                <a:solidFill>
                  <a:schemeClr val="tx1">
                    <a:lumMod val="75000"/>
                    <a:lumOff val="25000"/>
                  </a:schemeClr>
                </a:solidFill>
              </a:rPr>
              <a:t>Social impact assessment as practiced today is not effective for creation of benefits and opportunities </a:t>
            </a:r>
          </a:p>
          <a:p>
            <a:pPr marL="444500" defTabSz="914400">
              <a:lnSpc>
                <a:spcPct val="90000"/>
              </a:lnSpc>
              <a:spcAft>
                <a:spcPts val="800"/>
              </a:spcAft>
              <a:buClr>
                <a:schemeClr val="accent1"/>
              </a:buClr>
            </a:pPr>
            <a:endParaRPr lang="en-GB" dirty="0">
              <a:solidFill>
                <a:schemeClr val="tx1">
                  <a:lumMod val="75000"/>
                  <a:lumOff val="25000"/>
                </a:schemeClr>
              </a:solidFill>
            </a:endParaRPr>
          </a:p>
          <a:p>
            <a:pPr defTabSz="914400">
              <a:lnSpc>
                <a:spcPct val="90000"/>
              </a:lnSpc>
              <a:spcAft>
                <a:spcPts val="800"/>
              </a:spcAft>
              <a:buClr>
                <a:schemeClr val="accent1"/>
              </a:buClr>
            </a:pPr>
            <a:r>
              <a:rPr lang="en-GB" b="1" dirty="0">
                <a:solidFill>
                  <a:schemeClr val="tx1">
                    <a:lumMod val="75000"/>
                    <a:lumOff val="25000"/>
                  </a:schemeClr>
                </a:solidFill>
              </a:rPr>
              <a:t>The IFC Performance Standards:</a:t>
            </a:r>
          </a:p>
          <a:p>
            <a:pPr marL="457200" indent="-457200" defTabSz="914400">
              <a:lnSpc>
                <a:spcPct val="90000"/>
              </a:lnSpc>
              <a:spcAft>
                <a:spcPts val="800"/>
              </a:spcAft>
              <a:buClr>
                <a:schemeClr val="accent1"/>
              </a:buClr>
              <a:buFont typeface="Arial" panose="020B0604020202020204" pitchFamily="34" charset="0"/>
              <a:buChar char="•"/>
            </a:pPr>
            <a:r>
              <a:rPr lang="en-GB" dirty="0">
                <a:solidFill>
                  <a:schemeClr val="tx1">
                    <a:lumMod val="75000"/>
                    <a:lumOff val="25000"/>
                  </a:schemeClr>
                </a:solidFill>
              </a:rPr>
              <a:t>Are effective for assessment and management of adverse impacts of projects </a:t>
            </a:r>
          </a:p>
          <a:p>
            <a:pPr marL="457200" indent="-457200" defTabSz="914400">
              <a:lnSpc>
                <a:spcPct val="90000"/>
              </a:lnSpc>
              <a:spcAft>
                <a:spcPts val="800"/>
              </a:spcAft>
              <a:buClr>
                <a:schemeClr val="accent1"/>
              </a:buClr>
              <a:buFont typeface="Arial" panose="020B0604020202020204" pitchFamily="34" charset="0"/>
              <a:buChar char="•"/>
            </a:pPr>
            <a:r>
              <a:rPr lang="en-GB" dirty="0">
                <a:solidFill>
                  <a:schemeClr val="tx1">
                    <a:lumMod val="75000"/>
                    <a:lumOff val="25000"/>
                  </a:schemeClr>
                </a:solidFill>
              </a:rPr>
              <a:t>Fall short of achieving the goals of creating benefits and opportunities that they declare</a:t>
            </a:r>
            <a:endParaRPr lang="en-GB" sz="1800" dirty="0">
              <a:solidFill>
                <a:schemeClr val="tx1">
                  <a:lumMod val="75000"/>
                  <a:lumOff val="25000"/>
                </a:schemeClr>
              </a:solidFill>
            </a:endParaRPr>
          </a:p>
          <a:p>
            <a:pPr marL="457200" indent="-457200" defTabSz="914400">
              <a:lnSpc>
                <a:spcPct val="90000"/>
              </a:lnSpc>
              <a:spcAft>
                <a:spcPts val="800"/>
              </a:spcAft>
              <a:buClr>
                <a:schemeClr val="accent1"/>
              </a:buClr>
              <a:buFont typeface="Arial" panose="020B0604020202020204" pitchFamily="34" charset="0"/>
              <a:buChar char="•"/>
            </a:pPr>
            <a:r>
              <a:rPr lang="en-GB" dirty="0">
                <a:solidFill>
                  <a:schemeClr val="tx1">
                    <a:lumMod val="75000"/>
                    <a:lumOff val="25000"/>
                  </a:schemeClr>
                </a:solidFill>
              </a:rPr>
              <a:t>Have limited potential to contribute to addressing multiple dimensions of poverty and prosperity</a:t>
            </a:r>
          </a:p>
        </p:txBody>
      </p:sp>
      <p:pic>
        <p:nvPicPr>
          <p:cNvPr id="1026" name="Picture 2">
            <a:extLst>
              <a:ext uri="{FF2B5EF4-FFF2-40B4-BE49-F238E27FC236}">
                <a16:creationId xmlns:a16="http://schemas.microsoft.com/office/drawing/2014/main" id="{7FAC9B78-90B8-EBFA-5913-E11A7AEC4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3409" y="0"/>
            <a:ext cx="5128591" cy="6353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5706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F7C36B-2A95-4DB1-A402-5367DFD51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9FCA75FA-F681-4B5D-93C7-49F3DDA1D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4" name="Straight Connector 13">
            <a:extLst>
              <a:ext uri="{FF2B5EF4-FFF2-40B4-BE49-F238E27FC236}">
                <a16:creationId xmlns:a16="http://schemas.microsoft.com/office/drawing/2014/main" id="{834E074C-27C4-4E38-B099-012123B754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tree in a field&#10;&#10;Description automatically generated">
            <a:extLst>
              <a:ext uri="{FF2B5EF4-FFF2-40B4-BE49-F238E27FC236}">
                <a16:creationId xmlns:a16="http://schemas.microsoft.com/office/drawing/2014/main" id="{3878BE44-B852-5D72-427B-7DB1AC0C81DE}"/>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23360" b="1640"/>
          <a:stretch/>
        </p:blipFill>
        <p:spPr>
          <a:xfrm>
            <a:off x="20" y="10"/>
            <a:ext cx="12191980" cy="6857990"/>
          </a:xfrm>
          <a:prstGeom prst="rect">
            <a:avLst/>
          </a:prstGeom>
        </p:spPr>
      </p:pic>
      <p:cxnSp>
        <p:nvCxnSpPr>
          <p:cNvPr id="16" name="Straight Connector 15">
            <a:extLst>
              <a:ext uri="{FF2B5EF4-FFF2-40B4-BE49-F238E27FC236}">
                <a16:creationId xmlns:a16="http://schemas.microsoft.com/office/drawing/2014/main" id="{83477320-2176-43A7-964D-F98AFECB20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Segnaposto testo 4">
            <a:extLst>
              <a:ext uri="{FF2B5EF4-FFF2-40B4-BE49-F238E27FC236}">
                <a16:creationId xmlns:a16="http://schemas.microsoft.com/office/drawing/2014/main" id="{6ACA140F-41A1-779A-E16D-F01B88BB7384}"/>
              </a:ext>
            </a:extLst>
          </p:cNvPr>
          <p:cNvSpPr txBox="1">
            <a:spLocks/>
          </p:cNvSpPr>
          <p:nvPr/>
        </p:nvSpPr>
        <p:spPr>
          <a:xfrm>
            <a:off x="1097280" y="286603"/>
            <a:ext cx="10058400" cy="1450757"/>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4800" spc="-50">
                <a:latin typeface="+mj-lt"/>
                <a:ea typeface="+mj-ea"/>
                <a:cs typeface="+mj-cs"/>
              </a:rPr>
              <a:t>Community Investment</a:t>
            </a:r>
          </a:p>
        </p:txBody>
      </p:sp>
      <p:sp>
        <p:nvSpPr>
          <p:cNvPr id="3" name="Segnaposto testo 5">
            <a:extLst>
              <a:ext uri="{FF2B5EF4-FFF2-40B4-BE49-F238E27FC236}">
                <a16:creationId xmlns:a16="http://schemas.microsoft.com/office/drawing/2014/main" id="{2D95A42B-A64D-2359-83A9-72456F302759}"/>
              </a:ext>
            </a:extLst>
          </p:cNvPr>
          <p:cNvSpPr txBox="1">
            <a:spLocks/>
          </p:cNvSpPr>
          <p:nvPr/>
        </p:nvSpPr>
        <p:spPr>
          <a:xfrm>
            <a:off x="862062" y="2102433"/>
            <a:ext cx="10629900" cy="3408514"/>
          </a:xfrm>
          <a:prstGeom prst="rect">
            <a:avLst/>
          </a:prstGeom>
        </p:spPr>
        <p:txBody>
          <a:bodyPr vert="horz" lIns="0" tIns="45720" rIns="0" bIns="45720" rtlCol="0">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42900" indent="-342900" defTabSz="914400">
              <a:lnSpc>
                <a:spcPct val="90000"/>
              </a:lnSpc>
              <a:spcAft>
                <a:spcPts val="800"/>
              </a:spcAft>
              <a:buClr>
                <a:schemeClr val="accent1"/>
              </a:buClr>
              <a:buFont typeface="Calibri" panose="020F0502020204030204" pitchFamily="34" charset="0"/>
              <a:buChar char="•"/>
            </a:pPr>
            <a:r>
              <a:rPr lang="en-US" sz="2600" dirty="0"/>
              <a:t>Ensures that affected people experience not only adverse but also positive impacts of projects</a:t>
            </a:r>
          </a:p>
          <a:p>
            <a:pPr marL="342900" indent="-342900" defTabSz="914400">
              <a:lnSpc>
                <a:spcPct val="90000"/>
              </a:lnSpc>
              <a:spcAft>
                <a:spcPts val="800"/>
              </a:spcAft>
              <a:buClr>
                <a:schemeClr val="accent1"/>
              </a:buClr>
              <a:buFont typeface="Calibri" panose="020F0502020204030204" pitchFamily="34" charset="0"/>
              <a:buChar char="•"/>
            </a:pPr>
            <a:r>
              <a:rPr lang="en-US" sz="2600" dirty="0"/>
              <a:t>Has capacity to:</a:t>
            </a:r>
          </a:p>
          <a:p>
            <a:pPr marL="723900" indent="-342900" defTabSz="914400">
              <a:lnSpc>
                <a:spcPct val="90000"/>
              </a:lnSpc>
              <a:spcAft>
                <a:spcPts val="800"/>
              </a:spcAft>
              <a:buClr>
                <a:schemeClr val="accent1"/>
              </a:buClr>
              <a:buFont typeface="Wingdings" panose="05000000000000000000" pitchFamily="2" charset="2"/>
              <a:buChar char="Ø"/>
            </a:pPr>
            <a:r>
              <a:rPr lang="en-US" sz="2600" dirty="0"/>
              <a:t>identify community needs and make tangible contribution to </a:t>
            </a:r>
            <a:r>
              <a:rPr lang="en-GB" sz="2600" dirty="0"/>
              <a:t>meeting</a:t>
            </a:r>
            <a:r>
              <a:rPr lang="en-US" sz="2600" dirty="0"/>
              <a:t> them</a:t>
            </a:r>
          </a:p>
          <a:p>
            <a:pPr marL="723900" indent="-342900" defTabSz="914400">
              <a:lnSpc>
                <a:spcPct val="90000"/>
              </a:lnSpc>
              <a:spcAft>
                <a:spcPts val="800"/>
              </a:spcAft>
              <a:buClr>
                <a:schemeClr val="accent1"/>
              </a:buClr>
              <a:buFont typeface="Wingdings" panose="05000000000000000000" pitchFamily="2" charset="2"/>
              <a:buChar char="Ø"/>
            </a:pPr>
            <a:r>
              <a:rPr lang="en-US" sz="2600" dirty="0"/>
              <a:t>address multiple dimensions of community wellbeing – and of poverty and prosperity</a:t>
            </a:r>
          </a:p>
          <a:p>
            <a:pPr marL="342900" indent="-342900" defTabSz="914400">
              <a:lnSpc>
                <a:spcPct val="90000"/>
              </a:lnSpc>
              <a:spcAft>
                <a:spcPts val="800"/>
              </a:spcAft>
              <a:buClr>
                <a:schemeClr val="accent1"/>
              </a:buClr>
              <a:buFont typeface="Calibri" panose="020F0502020204030204" pitchFamily="34" charset="0"/>
              <a:buChar char="•"/>
            </a:pPr>
            <a:r>
              <a:rPr lang="en-US" sz="2600" dirty="0"/>
              <a:t>Aligned with the mission of international development</a:t>
            </a:r>
          </a:p>
        </p:txBody>
      </p:sp>
      <p:sp>
        <p:nvSpPr>
          <p:cNvPr id="18" name="Rectangle 17">
            <a:extLst>
              <a:ext uri="{FF2B5EF4-FFF2-40B4-BE49-F238E27FC236}">
                <a16:creationId xmlns:a16="http://schemas.microsoft.com/office/drawing/2014/main" id="{F0023454-C8F8-4D6E-8537-CCFD0CA394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0" name="Rectangle 19">
            <a:extLst>
              <a:ext uri="{FF2B5EF4-FFF2-40B4-BE49-F238E27FC236}">
                <a16:creationId xmlns:a16="http://schemas.microsoft.com/office/drawing/2014/main" id="{7E074050-0E37-4F72-95BE-2439FAD04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5" name="Segnaposto testo 5">
            <a:extLst>
              <a:ext uri="{FF2B5EF4-FFF2-40B4-BE49-F238E27FC236}">
                <a16:creationId xmlns:a16="http://schemas.microsoft.com/office/drawing/2014/main" id="{5EDBA12A-2323-F1DB-19FC-8D4479500730}"/>
              </a:ext>
            </a:extLst>
          </p:cNvPr>
          <p:cNvSpPr txBox="1">
            <a:spLocks/>
          </p:cNvSpPr>
          <p:nvPr/>
        </p:nvSpPr>
        <p:spPr>
          <a:xfrm>
            <a:off x="10686806" y="5917270"/>
            <a:ext cx="1667198" cy="600891"/>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800"/>
              </a:spcAft>
            </a:pPr>
            <a:r>
              <a:rPr lang="en-GB" sz="1100" i="1" dirty="0">
                <a:solidFill>
                  <a:srgbClr val="3EB1C8"/>
                </a:solidFill>
              </a:rPr>
              <a:t>Photo - source: Author</a:t>
            </a:r>
          </a:p>
        </p:txBody>
      </p:sp>
    </p:spTree>
    <p:extLst>
      <p:ext uri="{BB962C8B-B14F-4D97-AF65-F5344CB8AC3E}">
        <p14:creationId xmlns:p14="http://schemas.microsoft.com/office/powerpoint/2010/main" val="3465037187"/>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DF7C36B-2A95-4DB1-A402-5367DFD51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6" name="Rectangle 25">
            <a:extLst>
              <a:ext uri="{FF2B5EF4-FFF2-40B4-BE49-F238E27FC236}">
                <a16:creationId xmlns:a16="http://schemas.microsoft.com/office/drawing/2014/main" id="{9FCA75FA-F681-4B5D-93C7-49F3DDA1D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28" name="Straight Connector 27">
            <a:extLst>
              <a:ext uri="{FF2B5EF4-FFF2-40B4-BE49-F238E27FC236}">
                <a16:creationId xmlns:a16="http://schemas.microsoft.com/office/drawing/2014/main" id="{834E074C-27C4-4E38-B099-012123B754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outdoor, nature&#10;&#10;Description automatically generated">
            <a:extLst>
              <a:ext uri="{FF2B5EF4-FFF2-40B4-BE49-F238E27FC236}">
                <a16:creationId xmlns:a16="http://schemas.microsoft.com/office/drawing/2014/main" id="{911D55EC-81F4-8F80-708E-5EE067CE48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88" b="5488"/>
          <a:stretch/>
        </p:blipFill>
        <p:spPr>
          <a:xfrm rot="5400000">
            <a:off x="-1139514" y="1139514"/>
            <a:ext cx="6858000" cy="4578972"/>
          </a:xfrm>
          <a:prstGeom prst="rect">
            <a:avLst/>
          </a:prstGeom>
        </p:spPr>
      </p:pic>
      <p:sp>
        <p:nvSpPr>
          <p:cNvPr id="30" name="Rectangle 29">
            <a:extLst>
              <a:ext uri="{FF2B5EF4-FFF2-40B4-BE49-F238E27FC236}">
                <a16:creationId xmlns:a16="http://schemas.microsoft.com/office/drawing/2014/main" id="{C9A38F1B-CDC5-446F-958D-6F4F65C66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Segnaposto testo 4">
            <a:extLst>
              <a:ext uri="{FF2B5EF4-FFF2-40B4-BE49-F238E27FC236}">
                <a16:creationId xmlns:a16="http://schemas.microsoft.com/office/drawing/2014/main" id="{C034CB64-0F92-C052-EC75-CAC03DF4162C}"/>
              </a:ext>
            </a:extLst>
          </p:cNvPr>
          <p:cNvSpPr txBox="1">
            <a:spLocks/>
          </p:cNvSpPr>
          <p:nvPr/>
        </p:nvSpPr>
        <p:spPr>
          <a:xfrm>
            <a:off x="5025639" y="449183"/>
            <a:ext cx="6339840" cy="1255420"/>
          </a:xfrm>
          <a:prstGeom prst="rect">
            <a:avLst/>
          </a:prstGeom>
        </p:spPr>
        <p:txBody>
          <a:bodyPr vert="horz" lIns="91440" tIns="45720" rIns="91440" bIns="45720" rtlCol="0" anchor="b">
            <a:normAutofit fontScale="92500" lnSpcReduction="10000"/>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200" spc="-50" dirty="0">
                <a:solidFill>
                  <a:srgbClr val="FFFFFF"/>
                </a:solidFill>
                <a:latin typeface="+mj-lt"/>
                <a:ea typeface="+mj-ea"/>
                <a:cs typeface="+mj-cs"/>
              </a:rPr>
              <a:t>Proposed Amendment to the </a:t>
            </a:r>
          </a:p>
          <a:p>
            <a:pPr defTabSz="914400">
              <a:lnSpc>
                <a:spcPct val="85000"/>
              </a:lnSpc>
              <a:spcBef>
                <a:spcPct val="0"/>
              </a:spcBef>
              <a:spcAft>
                <a:spcPts val="600"/>
              </a:spcAft>
            </a:pPr>
            <a:r>
              <a:rPr lang="en-US" sz="3200" spc="-50" dirty="0">
                <a:solidFill>
                  <a:srgbClr val="FFFFFF"/>
                </a:solidFill>
                <a:latin typeface="+mj-lt"/>
                <a:ea typeface="+mj-ea"/>
                <a:cs typeface="+mj-cs"/>
              </a:rPr>
              <a:t>E&amp;S Standards – </a:t>
            </a:r>
          </a:p>
          <a:p>
            <a:pPr defTabSz="914400">
              <a:lnSpc>
                <a:spcPct val="85000"/>
              </a:lnSpc>
              <a:spcBef>
                <a:spcPct val="0"/>
              </a:spcBef>
              <a:spcAft>
                <a:spcPts val="600"/>
              </a:spcAft>
            </a:pPr>
            <a:r>
              <a:rPr lang="en-US" sz="2800" i="1" cap="none" spc="-50" dirty="0">
                <a:solidFill>
                  <a:srgbClr val="FFFFFF"/>
                </a:solidFill>
                <a:latin typeface="+mj-lt"/>
                <a:ea typeface="+mj-ea"/>
                <a:cs typeface="+mj-cs"/>
              </a:rPr>
              <a:t>in particular, to the IFC Performance Standard 1</a:t>
            </a:r>
          </a:p>
        </p:txBody>
      </p:sp>
      <p:sp>
        <p:nvSpPr>
          <p:cNvPr id="32" name="Rectangle 31">
            <a:extLst>
              <a:ext uri="{FF2B5EF4-FFF2-40B4-BE49-F238E27FC236}">
                <a16:creationId xmlns:a16="http://schemas.microsoft.com/office/drawing/2014/main" id="{D73AA170-54FE-45E4-BE8F-E242A9C66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8972"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 name="Segnaposto testo 5">
            <a:extLst>
              <a:ext uri="{FF2B5EF4-FFF2-40B4-BE49-F238E27FC236}">
                <a16:creationId xmlns:a16="http://schemas.microsoft.com/office/drawing/2014/main" id="{F9A4CC71-BEAF-4FB7-B76F-4858F978ED38}"/>
              </a:ext>
            </a:extLst>
          </p:cNvPr>
          <p:cNvSpPr txBox="1">
            <a:spLocks/>
          </p:cNvSpPr>
          <p:nvPr/>
        </p:nvSpPr>
        <p:spPr>
          <a:xfrm>
            <a:off x="5183562" y="1944757"/>
            <a:ext cx="6627438" cy="4193643"/>
          </a:xfrm>
          <a:prstGeom prst="rect">
            <a:avLst/>
          </a:prstGeom>
        </p:spPr>
        <p:txBody>
          <a:bodyPr vert="horz" lIns="0" tIns="45720" rIns="0" bIns="45720" rtlCol="0">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120000"/>
              </a:lnSpc>
              <a:spcAft>
                <a:spcPts val="800"/>
              </a:spcAft>
              <a:buClr>
                <a:schemeClr val="accent1"/>
              </a:buClr>
              <a:buFont typeface="Calibri" panose="020F0502020204030204" pitchFamily="34" charset="0"/>
            </a:pPr>
            <a:r>
              <a:rPr lang="en-US" sz="2000" i="1" dirty="0">
                <a:solidFill>
                  <a:srgbClr val="FFFFFF"/>
                </a:solidFill>
              </a:rPr>
              <a:t>“Clients will conduct community investment activities to help communities in their areas of operation address their development priorities and take advantage of the opportunities created by private investment. Clients will develop and implement a Community Investment Plan that is focused on affected communities, grounded in the local context and prepared based on engagement with communities. Community investment activities should not be regarded as compensation for the adverse impacts of projects, which are to be identified and managed according to the requirements of paragraphs 7–16 of this Performance Standard”</a:t>
            </a:r>
          </a:p>
        </p:txBody>
      </p:sp>
    </p:spTree>
    <p:extLst>
      <p:ext uri="{BB962C8B-B14F-4D97-AF65-F5344CB8AC3E}">
        <p14:creationId xmlns:p14="http://schemas.microsoft.com/office/powerpoint/2010/main" val="3301066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8">
            <a:extLst>
              <a:ext uri="{FF2B5EF4-FFF2-40B4-BE49-F238E27FC236}">
                <a16:creationId xmlns:a16="http://schemas.microsoft.com/office/drawing/2014/main" id="{7C2DC10F-CD76-43DC-9E0B-CB291F740C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4" name="Rectangle 20">
            <a:extLst>
              <a:ext uri="{FF2B5EF4-FFF2-40B4-BE49-F238E27FC236}">
                <a16:creationId xmlns:a16="http://schemas.microsoft.com/office/drawing/2014/main" id="{1C18170A-08B7-4230-A012-B24C20E39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35" name="Straight Connector 22">
            <a:extLst>
              <a:ext uri="{FF2B5EF4-FFF2-40B4-BE49-F238E27FC236}">
                <a16:creationId xmlns:a16="http://schemas.microsoft.com/office/drawing/2014/main" id="{52188B95-E375-4977-9E9C-E28CE956F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24">
            <a:extLst>
              <a:ext uri="{FF2B5EF4-FFF2-40B4-BE49-F238E27FC236}">
                <a16:creationId xmlns:a16="http://schemas.microsoft.com/office/drawing/2014/main" id="{E5958DBC-F4DA-42A8-8C52-860179790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egnaposto testo 4">
            <a:extLst>
              <a:ext uri="{FF2B5EF4-FFF2-40B4-BE49-F238E27FC236}">
                <a16:creationId xmlns:a16="http://schemas.microsoft.com/office/drawing/2014/main" id="{5E4A3A66-F617-3BEA-ED59-E47C29FB8591}"/>
              </a:ext>
            </a:extLst>
          </p:cNvPr>
          <p:cNvSpPr txBox="1">
            <a:spLocks/>
          </p:cNvSpPr>
          <p:nvPr/>
        </p:nvSpPr>
        <p:spPr>
          <a:xfrm>
            <a:off x="5144679" y="441456"/>
            <a:ext cx="6405063" cy="1450757"/>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4400" spc="-50" dirty="0">
                <a:solidFill>
                  <a:schemeClr val="tx1">
                    <a:lumMod val="75000"/>
                    <a:lumOff val="25000"/>
                  </a:schemeClr>
                </a:solidFill>
                <a:latin typeface="+mj-lt"/>
                <a:ea typeface="+mj-ea"/>
                <a:cs typeface="+mj-cs"/>
              </a:rPr>
              <a:t>Background</a:t>
            </a:r>
          </a:p>
        </p:txBody>
      </p:sp>
      <p:pic>
        <p:nvPicPr>
          <p:cNvPr id="5" name="Picture 4">
            <a:extLst>
              <a:ext uri="{FF2B5EF4-FFF2-40B4-BE49-F238E27FC236}">
                <a16:creationId xmlns:a16="http://schemas.microsoft.com/office/drawing/2014/main" id="{62B0639E-4317-21A4-90CA-25A9856A249D}"/>
              </a:ext>
            </a:extLst>
          </p:cNvPr>
          <p:cNvPicPr>
            <a:picLocks noChangeAspect="1"/>
          </p:cNvPicPr>
          <p:nvPr/>
        </p:nvPicPr>
        <p:blipFill rotWithShape="1">
          <a:blip r:embed="rId3"/>
          <a:srcRect l="45572" t="59175" r="27143" b="2858"/>
          <a:stretch/>
        </p:blipFill>
        <p:spPr>
          <a:xfrm>
            <a:off x="1823278" y="581098"/>
            <a:ext cx="1641738" cy="2566824"/>
          </a:xfrm>
          <a:prstGeom prst="rect">
            <a:avLst/>
          </a:prstGeom>
        </p:spPr>
      </p:pic>
      <p:cxnSp>
        <p:nvCxnSpPr>
          <p:cNvPr id="37" name="Straight Connector 26">
            <a:extLst>
              <a:ext uri="{FF2B5EF4-FFF2-40B4-BE49-F238E27FC236}">
                <a16:creationId xmlns:a16="http://schemas.microsoft.com/office/drawing/2014/main" id="{79FCC9A9-2031-4283-9B27-34B62BB7F3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Text&#10;&#10;Description automatically generated">
            <a:extLst>
              <a:ext uri="{FF2B5EF4-FFF2-40B4-BE49-F238E27FC236}">
                <a16:creationId xmlns:a16="http://schemas.microsoft.com/office/drawing/2014/main" id="{07D0F815-1614-DBF2-D18A-E330E6945A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015" t="36117" r="24572" b="12244"/>
          <a:stretch/>
        </p:blipFill>
        <p:spPr>
          <a:xfrm rot="5400000">
            <a:off x="1406079" y="3635300"/>
            <a:ext cx="2476136" cy="1641738"/>
          </a:xfrm>
          <a:prstGeom prst="rect">
            <a:avLst/>
          </a:prstGeom>
        </p:spPr>
      </p:pic>
      <p:sp>
        <p:nvSpPr>
          <p:cNvPr id="3" name="Segnaposto testo 5">
            <a:extLst>
              <a:ext uri="{FF2B5EF4-FFF2-40B4-BE49-F238E27FC236}">
                <a16:creationId xmlns:a16="http://schemas.microsoft.com/office/drawing/2014/main" id="{A861B4D6-2F3F-2E82-63A6-0B8B2B17F8E7}"/>
              </a:ext>
            </a:extLst>
          </p:cNvPr>
          <p:cNvSpPr txBox="1">
            <a:spLocks/>
          </p:cNvSpPr>
          <p:nvPr/>
        </p:nvSpPr>
        <p:spPr>
          <a:xfrm>
            <a:off x="5144679" y="2198914"/>
            <a:ext cx="6405063" cy="3670180"/>
          </a:xfrm>
          <a:prstGeom prst="rect">
            <a:avLst/>
          </a:prstGeom>
        </p:spPr>
        <p:txBody>
          <a:bodyPr vert="horz" lIns="0" tIns="45720" rIns="0" bIns="45720" rtlCol="0">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80990" indent="-380990" defTabSz="914400">
              <a:lnSpc>
                <a:spcPct val="90000"/>
              </a:lnSpc>
              <a:spcAft>
                <a:spcPts val="800"/>
              </a:spcAft>
              <a:buClr>
                <a:schemeClr val="accent1"/>
              </a:buClr>
              <a:buFont typeface="Calibri" panose="020F0502020204030204" pitchFamily="34" charset="0"/>
              <a:buChar char="•"/>
            </a:pPr>
            <a:r>
              <a:rPr lang="en-US" sz="2000" dirty="0">
                <a:solidFill>
                  <a:schemeClr val="tx1">
                    <a:lumMod val="75000"/>
                    <a:lumOff val="25000"/>
                  </a:schemeClr>
                </a:solidFill>
              </a:rPr>
              <a:t>One of the key drivers for considering social impacts in the Bank’s investment process was </a:t>
            </a:r>
            <a:r>
              <a:rPr lang="en-US" sz="2000" b="1" dirty="0">
                <a:solidFill>
                  <a:schemeClr val="tx1">
                    <a:lumMod val="75000"/>
                    <a:lumOff val="25000"/>
                  </a:schemeClr>
                </a:solidFill>
              </a:rPr>
              <a:t>Michael </a:t>
            </a:r>
            <a:r>
              <a:rPr lang="en-US" sz="2000" b="1" dirty="0" err="1">
                <a:solidFill>
                  <a:schemeClr val="tx1">
                    <a:lumMod val="75000"/>
                    <a:lumOff val="25000"/>
                  </a:schemeClr>
                </a:solidFill>
              </a:rPr>
              <a:t>Cernea</a:t>
            </a:r>
            <a:endParaRPr lang="en-US" sz="2000" dirty="0">
              <a:solidFill>
                <a:schemeClr val="tx1">
                  <a:lumMod val="75000"/>
                  <a:lumOff val="25000"/>
                </a:schemeClr>
              </a:solidFill>
            </a:endParaRPr>
          </a:p>
          <a:p>
            <a:pPr defTabSz="914400">
              <a:lnSpc>
                <a:spcPct val="90000"/>
              </a:lnSpc>
              <a:spcAft>
                <a:spcPts val="800"/>
              </a:spcAft>
              <a:buClr>
                <a:schemeClr val="accent1"/>
              </a:buClr>
              <a:buFont typeface="Calibri" panose="020F0502020204030204" pitchFamily="34" charset="0"/>
            </a:pPr>
            <a:endParaRPr lang="en-US" sz="2000" i="1" dirty="0">
              <a:solidFill>
                <a:schemeClr val="tx1">
                  <a:lumMod val="75000"/>
                  <a:lumOff val="25000"/>
                </a:schemeClr>
              </a:solidFill>
            </a:endParaRPr>
          </a:p>
          <a:p>
            <a:pPr defTabSz="914400">
              <a:lnSpc>
                <a:spcPct val="90000"/>
              </a:lnSpc>
              <a:spcAft>
                <a:spcPts val="800"/>
              </a:spcAft>
              <a:buClr>
                <a:schemeClr val="accent1"/>
              </a:buClr>
              <a:buFont typeface="Calibri" panose="020F0502020204030204" pitchFamily="34" charset="0"/>
            </a:pPr>
            <a:r>
              <a:rPr lang="en-US" sz="2000" i="1" dirty="0">
                <a:solidFill>
                  <a:schemeClr val="tx1">
                    <a:lumMod val="75000"/>
                    <a:lumOff val="25000"/>
                  </a:schemeClr>
                </a:solidFill>
              </a:rPr>
              <a:t>“People are – and should be – the starting point, the center, and the end goal of each development intervention”</a:t>
            </a:r>
          </a:p>
          <a:p>
            <a:pPr defTabSz="914400">
              <a:lnSpc>
                <a:spcPct val="90000"/>
              </a:lnSpc>
              <a:spcAft>
                <a:spcPts val="800"/>
              </a:spcAft>
              <a:buClr>
                <a:schemeClr val="accent1"/>
              </a:buClr>
              <a:buFont typeface="Calibri" panose="020F0502020204030204" pitchFamily="34" charset="0"/>
            </a:pPr>
            <a:r>
              <a:rPr lang="en-US" sz="2000" b="1" i="1" dirty="0">
                <a:solidFill>
                  <a:schemeClr val="tx1">
                    <a:lumMod val="75000"/>
                    <a:lumOff val="25000"/>
                  </a:schemeClr>
                </a:solidFill>
              </a:rPr>
              <a:t>Putting People First</a:t>
            </a:r>
          </a:p>
          <a:p>
            <a:pPr defTabSz="914400">
              <a:lnSpc>
                <a:spcPct val="90000"/>
              </a:lnSpc>
              <a:spcAft>
                <a:spcPts val="800"/>
              </a:spcAft>
              <a:buClr>
                <a:schemeClr val="accent1"/>
              </a:buClr>
              <a:buFont typeface="Calibri" panose="020F0502020204030204" pitchFamily="34" charset="0"/>
            </a:pPr>
            <a:endParaRPr lang="en-US" sz="2000" b="1" dirty="0">
              <a:solidFill>
                <a:schemeClr val="tx1">
                  <a:lumMod val="75000"/>
                  <a:lumOff val="25000"/>
                </a:schemeClr>
              </a:solidFill>
            </a:endParaRPr>
          </a:p>
          <a:p>
            <a:pPr marL="342900" indent="-342900" defTabSz="914400">
              <a:lnSpc>
                <a:spcPct val="90000"/>
              </a:lnSpc>
              <a:spcAft>
                <a:spcPts val="800"/>
              </a:spcAft>
              <a:buClr>
                <a:schemeClr val="accent1"/>
              </a:buClr>
              <a:buFont typeface="Calibri" panose="020F0502020204030204" pitchFamily="34" charset="0"/>
              <a:buChar char="•"/>
            </a:pPr>
            <a:r>
              <a:rPr lang="en-US" sz="2000" dirty="0">
                <a:solidFill>
                  <a:schemeClr val="tx1">
                    <a:lumMod val="75000"/>
                    <a:lumOff val="25000"/>
                  </a:schemeClr>
                </a:solidFill>
              </a:rPr>
              <a:t>In 1980s, the group led by Michael </a:t>
            </a:r>
            <a:r>
              <a:rPr lang="en-US" sz="2000" dirty="0" err="1">
                <a:solidFill>
                  <a:schemeClr val="tx1">
                    <a:lumMod val="75000"/>
                    <a:lumOff val="25000"/>
                  </a:schemeClr>
                </a:solidFill>
              </a:rPr>
              <a:t>Cernea</a:t>
            </a:r>
            <a:r>
              <a:rPr lang="en-US" sz="2000" dirty="0">
                <a:solidFill>
                  <a:schemeClr val="tx1">
                    <a:lumMod val="75000"/>
                    <a:lumOff val="25000"/>
                  </a:schemeClr>
                </a:solidFill>
              </a:rPr>
              <a:t> step by step pushed forward a number of important social policies, broadening development paradigm of the Bank</a:t>
            </a:r>
          </a:p>
          <a:p>
            <a:pPr defTabSz="914400">
              <a:lnSpc>
                <a:spcPct val="90000"/>
              </a:lnSpc>
              <a:spcAft>
                <a:spcPts val="800"/>
              </a:spcAft>
              <a:buClr>
                <a:schemeClr val="accent1"/>
              </a:buClr>
              <a:buFont typeface="Calibri" panose="020F0502020204030204" pitchFamily="34" charset="0"/>
            </a:pPr>
            <a:endParaRPr lang="en-US" sz="2000" b="1" dirty="0">
              <a:solidFill>
                <a:schemeClr val="tx1">
                  <a:lumMod val="75000"/>
                  <a:lumOff val="25000"/>
                </a:schemeClr>
              </a:solidFill>
            </a:endParaRPr>
          </a:p>
        </p:txBody>
      </p:sp>
      <p:sp>
        <p:nvSpPr>
          <p:cNvPr id="38" name="Rectangle 28">
            <a:extLst>
              <a:ext uri="{FF2B5EF4-FFF2-40B4-BE49-F238E27FC236}">
                <a16:creationId xmlns:a16="http://schemas.microsoft.com/office/drawing/2014/main" id="{51DDD252-D7C8-4CE5-9C61-D60D722BC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9" name="Rectangle 30">
            <a:extLst>
              <a:ext uri="{FF2B5EF4-FFF2-40B4-BE49-F238E27FC236}">
                <a16:creationId xmlns:a16="http://schemas.microsoft.com/office/drawing/2014/main" id="{2FBD75F5-C49C-4F6A-8D43-7A5939C2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3012091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F7C36B-2A95-4DB1-A402-5367DFD51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1" name="Rectangle 10">
            <a:extLst>
              <a:ext uri="{FF2B5EF4-FFF2-40B4-BE49-F238E27FC236}">
                <a16:creationId xmlns:a16="http://schemas.microsoft.com/office/drawing/2014/main" id="{9FCA75FA-F681-4B5D-93C7-49F3DDA1D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3" name="Straight Connector 12">
            <a:extLst>
              <a:ext uri="{FF2B5EF4-FFF2-40B4-BE49-F238E27FC236}">
                <a16:creationId xmlns:a16="http://schemas.microsoft.com/office/drawing/2014/main" id="{834E074C-27C4-4E38-B099-012123B754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large field with many bales of hay in it&#10;&#10;Description automatically generated with low confidence">
            <a:extLst>
              <a:ext uri="{FF2B5EF4-FFF2-40B4-BE49-F238E27FC236}">
                <a16:creationId xmlns:a16="http://schemas.microsoft.com/office/drawing/2014/main" id="{E78FC6D8-6DEB-8598-BE74-62D4C6744D8A}"/>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11233" b="13767"/>
          <a:stretch/>
        </p:blipFill>
        <p:spPr>
          <a:xfrm>
            <a:off x="20" y="10"/>
            <a:ext cx="12191980" cy="6857990"/>
          </a:xfrm>
          <a:prstGeom prst="rect">
            <a:avLst/>
          </a:prstGeom>
        </p:spPr>
      </p:pic>
      <p:cxnSp>
        <p:nvCxnSpPr>
          <p:cNvPr id="15" name="Straight Connector 14">
            <a:extLst>
              <a:ext uri="{FF2B5EF4-FFF2-40B4-BE49-F238E27FC236}">
                <a16:creationId xmlns:a16="http://schemas.microsoft.com/office/drawing/2014/main" id="{83477320-2176-43A7-964D-F98AFECB20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Segnaposto testo 4">
            <a:extLst>
              <a:ext uri="{FF2B5EF4-FFF2-40B4-BE49-F238E27FC236}">
                <a16:creationId xmlns:a16="http://schemas.microsoft.com/office/drawing/2014/main" id="{F2233F4B-3A5C-21EC-863D-AB045E54DC3B}"/>
              </a:ext>
            </a:extLst>
          </p:cNvPr>
          <p:cNvSpPr txBox="1">
            <a:spLocks/>
          </p:cNvSpPr>
          <p:nvPr/>
        </p:nvSpPr>
        <p:spPr>
          <a:xfrm>
            <a:off x="1052611" y="-137934"/>
            <a:ext cx="10058400" cy="1450757"/>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2800" spc="-50" dirty="0">
                <a:latin typeface="+mj-lt"/>
                <a:ea typeface="+mj-ea"/>
                <a:cs typeface="+mj-cs"/>
              </a:rPr>
              <a:t>Embedding Community Investment into E&amp;S Standards </a:t>
            </a:r>
          </a:p>
        </p:txBody>
      </p:sp>
      <p:sp>
        <p:nvSpPr>
          <p:cNvPr id="3" name="Segnaposto testo 5">
            <a:extLst>
              <a:ext uri="{FF2B5EF4-FFF2-40B4-BE49-F238E27FC236}">
                <a16:creationId xmlns:a16="http://schemas.microsoft.com/office/drawing/2014/main" id="{F9001270-164C-72E2-DE56-58B3044832CB}"/>
              </a:ext>
            </a:extLst>
          </p:cNvPr>
          <p:cNvSpPr txBox="1">
            <a:spLocks/>
          </p:cNvSpPr>
          <p:nvPr/>
        </p:nvSpPr>
        <p:spPr>
          <a:xfrm>
            <a:off x="1052610" y="2225597"/>
            <a:ext cx="10948890" cy="3577903"/>
          </a:xfrm>
          <a:prstGeom prst="rect">
            <a:avLst/>
          </a:prstGeom>
        </p:spPr>
        <p:txBody>
          <a:bodyPr vert="horz" lIns="0" tIns="45720" rIns="0" bIns="45720" rtlCol="0">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42900" indent="-342900" defTabSz="914400">
              <a:lnSpc>
                <a:spcPct val="90000"/>
              </a:lnSpc>
              <a:spcAft>
                <a:spcPts val="800"/>
              </a:spcAft>
              <a:buClr>
                <a:schemeClr val="accent1"/>
              </a:buClr>
              <a:buFont typeface="Calibri" panose="020F0502020204030204" pitchFamily="34" charset="0"/>
              <a:buChar char="•"/>
            </a:pPr>
            <a:r>
              <a:rPr lang="en-US" sz="2600" dirty="0"/>
              <a:t>Will be the next major shift in the international development process:</a:t>
            </a:r>
          </a:p>
          <a:p>
            <a:pPr marL="809625" indent="-342900" defTabSz="914400">
              <a:lnSpc>
                <a:spcPct val="90000"/>
              </a:lnSpc>
              <a:spcAft>
                <a:spcPts val="800"/>
              </a:spcAft>
              <a:buClr>
                <a:schemeClr val="accent1"/>
              </a:buClr>
              <a:buFont typeface="Calibri" panose="020F0502020204030204" pitchFamily="34" charset="0"/>
              <a:buChar char="-"/>
            </a:pPr>
            <a:r>
              <a:rPr lang="en-US" sz="2600" i="1" dirty="0"/>
              <a:t>First – from economic development to consideration of adverse E&amp;S impacts</a:t>
            </a:r>
          </a:p>
          <a:p>
            <a:pPr marL="809625" indent="-342900" defTabSz="914400">
              <a:lnSpc>
                <a:spcPct val="90000"/>
              </a:lnSpc>
              <a:spcAft>
                <a:spcPts val="800"/>
              </a:spcAft>
              <a:buClr>
                <a:schemeClr val="accent1"/>
              </a:buClr>
              <a:buFont typeface="Calibri" panose="020F0502020204030204" pitchFamily="34" charset="0"/>
              <a:buChar char="-"/>
            </a:pPr>
            <a:r>
              <a:rPr lang="en-US" sz="2600" i="1" dirty="0"/>
              <a:t>Second – from consideration of adverse impacts to creation of benefits</a:t>
            </a:r>
          </a:p>
          <a:p>
            <a:pPr marL="342900" indent="-342900" defTabSz="914400">
              <a:lnSpc>
                <a:spcPct val="90000"/>
              </a:lnSpc>
              <a:spcAft>
                <a:spcPts val="800"/>
              </a:spcAft>
              <a:buClr>
                <a:schemeClr val="accent1"/>
              </a:buClr>
              <a:buFont typeface="Calibri" panose="020F0502020204030204" pitchFamily="34" charset="0"/>
              <a:buChar char="•"/>
            </a:pPr>
            <a:r>
              <a:rPr lang="en-US" sz="2600" dirty="0"/>
              <a:t>Everything is ready for making this shift:</a:t>
            </a:r>
          </a:p>
          <a:p>
            <a:pPr marL="809625" indent="-342900" defTabSz="914400">
              <a:lnSpc>
                <a:spcPct val="90000"/>
              </a:lnSpc>
              <a:spcAft>
                <a:spcPts val="800"/>
              </a:spcAft>
              <a:buClr>
                <a:schemeClr val="accent1"/>
              </a:buClr>
              <a:buFont typeface="Calibri" panose="020F0502020204030204" pitchFamily="34" charset="0"/>
              <a:buChar char="-"/>
            </a:pPr>
            <a:r>
              <a:rPr lang="en-US" sz="2600" i="1" dirty="0"/>
              <a:t>Guidelines</a:t>
            </a:r>
          </a:p>
          <a:p>
            <a:pPr marL="809625" indent="-342900" defTabSz="914400">
              <a:lnSpc>
                <a:spcPct val="90000"/>
              </a:lnSpc>
              <a:spcAft>
                <a:spcPts val="800"/>
              </a:spcAft>
              <a:buClr>
                <a:schemeClr val="accent1"/>
              </a:buClr>
              <a:buFont typeface="Calibri" panose="020F0502020204030204" pitchFamily="34" charset="0"/>
              <a:buChar char="-"/>
            </a:pPr>
            <a:r>
              <a:rPr lang="en-US" sz="2600" i="1" dirty="0"/>
              <a:t>Accumulated experience</a:t>
            </a:r>
          </a:p>
          <a:p>
            <a:pPr marL="342900" indent="-342900" defTabSz="914400">
              <a:lnSpc>
                <a:spcPct val="90000"/>
              </a:lnSpc>
              <a:spcAft>
                <a:spcPts val="800"/>
              </a:spcAft>
              <a:buClr>
                <a:schemeClr val="accent1"/>
              </a:buClr>
              <a:buFont typeface="Calibri" panose="020F0502020204030204" pitchFamily="34" charset="0"/>
              <a:buChar char="•"/>
            </a:pPr>
            <a:r>
              <a:rPr lang="en-US" sz="2600" dirty="0"/>
              <a:t>No obstacles for making this shift</a:t>
            </a:r>
          </a:p>
        </p:txBody>
      </p:sp>
      <p:sp>
        <p:nvSpPr>
          <p:cNvPr id="17" name="Rectangle 16">
            <a:extLst>
              <a:ext uri="{FF2B5EF4-FFF2-40B4-BE49-F238E27FC236}">
                <a16:creationId xmlns:a16="http://schemas.microsoft.com/office/drawing/2014/main" id="{F0023454-C8F8-4D6E-8537-CCFD0CA394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9" name="Rectangle 18">
            <a:extLst>
              <a:ext uri="{FF2B5EF4-FFF2-40B4-BE49-F238E27FC236}">
                <a16:creationId xmlns:a16="http://schemas.microsoft.com/office/drawing/2014/main" id="{7E074050-0E37-4F72-95BE-2439FAD04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076874386"/>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F7C36B-2A95-4DB1-A402-5367DFD51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1" name="Rectangle 10">
            <a:extLst>
              <a:ext uri="{FF2B5EF4-FFF2-40B4-BE49-F238E27FC236}">
                <a16:creationId xmlns:a16="http://schemas.microsoft.com/office/drawing/2014/main" id="{9FCA75FA-F681-4B5D-93C7-49F3DDA1D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3" name="Straight Connector 12">
            <a:extLst>
              <a:ext uri="{FF2B5EF4-FFF2-40B4-BE49-F238E27FC236}">
                <a16:creationId xmlns:a16="http://schemas.microsoft.com/office/drawing/2014/main" id="{834E074C-27C4-4E38-B099-012123B754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large field with many bales of hay in it&#10;&#10;Description automatically generated with low confidence">
            <a:extLst>
              <a:ext uri="{FF2B5EF4-FFF2-40B4-BE49-F238E27FC236}">
                <a16:creationId xmlns:a16="http://schemas.microsoft.com/office/drawing/2014/main" id="{E78FC6D8-6DEB-8598-BE74-62D4C6744D8A}"/>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11233" b="13767"/>
          <a:stretch/>
        </p:blipFill>
        <p:spPr>
          <a:xfrm>
            <a:off x="20" y="12710"/>
            <a:ext cx="12191980" cy="6857990"/>
          </a:xfrm>
          <a:prstGeom prst="rect">
            <a:avLst/>
          </a:prstGeom>
        </p:spPr>
      </p:pic>
      <p:cxnSp>
        <p:nvCxnSpPr>
          <p:cNvPr id="15" name="Straight Connector 14">
            <a:extLst>
              <a:ext uri="{FF2B5EF4-FFF2-40B4-BE49-F238E27FC236}">
                <a16:creationId xmlns:a16="http://schemas.microsoft.com/office/drawing/2014/main" id="{83477320-2176-43A7-964D-F98AFECB20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Segnaposto testo 4">
            <a:extLst>
              <a:ext uri="{FF2B5EF4-FFF2-40B4-BE49-F238E27FC236}">
                <a16:creationId xmlns:a16="http://schemas.microsoft.com/office/drawing/2014/main" id="{F2233F4B-3A5C-21EC-863D-AB045E54DC3B}"/>
              </a:ext>
            </a:extLst>
          </p:cNvPr>
          <p:cNvSpPr txBox="1">
            <a:spLocks/>
          </p:cNvSpPr>
          <p:nvPr/>
        </p:nvSpPr>
        <p:spPr>
          <a:xfrm>
            <a:off x="1052611" y="-137934"/>
            <a:ext cx="10058400" cy="1450757"/>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2800" spc="-50" dirty="0">
                <a:latin typeface="+mj-lt"/>
                <a:ea typeface="+mj-ea"/>
                <a:cs typeface="+mj-cs"/>
              </a:rPr>
              <a:t>Embedding Community Investment into E&amp;S Standards </a:t>
            </a:r>
          </a:p>
        </p:txBody>
      </p:sp>
      <p:sp>
        <p:nvSpPr>
          <p:cNvPr id="3" name="Segnaposto testo 5">
            <a:extLst>
              <a:ext uri="{FF2B5EF4-FFF2-40B4-BE49-F238E27FC236}">
                <a16:creationId xmlns:a16="http://schemas.microsoft.com/office/drawing/2014/main" id="{F9001270-164C-72E2-DE56-58B3044832CB}"/>
              </a:ext>
            </a:extLst>
          </p:cNvPr>
          <p:cNvSpPr txBox="1">
            <a:spLocks/>
          </p:cNvSpPr>
          <p:nvPr/>
        </p:nvSpPr>
        <p:spPr>
          <a:xfrm>
            <a:off x="1066800" y="1875790"/>
            <a:ext cx="11125200" cy="4662954"/>
          </a:xfrm>
          <a:prstGeom prst="rect">
            <a:avLst/>
          </a:prstGeom>
        </p:spPr>
        <p:txBody>
          <a:bodyPr vert="horz" lIns="0" tIns="45720" rIns="0" bIns="45720" rtlCol="0">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Aft>
                <a:spcPts val="800"/>
              </a:spcAft>
              <a:buClr>
                <a:schemeClr val="accent1"/>
              </a:buClr>
            </a:pPr>
            <a:r>
              <a:rPr lang="en-US" sz="2200" b="1" dirty="0"/>
              <a:t>IFC Performance Standards </a:t>
            </a:r>
          </a:p>
          <a:p>
            <a:pPr marL="342900" indent="-342900" defTabSz="914400">
              <a:lnSpc>
                <a:spcPct val="90000"/>
              </a:lnSpc>
              <a:spcAft>
                <a:spcPts val="800"/>
              </a:spcAft>
              <a:buClr>
                <a:schemeClr val="accent1"/>
              </a:buClr>
              <a:buFont typeface="Calibri" panose="020F0502020204030204" pitchFamily="34" charset="0"/>
              <a:buChar char="•"/>
            </a:pPr>
            <a:r>
              <a:rPr lang="en-US" sz="2200" dirty="0"/>
              <a:t>Were </a:t>
            </a:r>
            <a:r>
              <a:rPr lang="en-GB" sz="2200" dirty="0"/>
              <a:t>last updated in 2012 (discussion of their update)</a:t>
            </a:r>
            <a:endParaRPr lang="en-US" sz="2200" dirty="0"/>
          </a:p>
          <a:p>
            <a:pPr marL="342900" indent="-342900" defTabSz="914400">
              <a:lnSpc>
                <a:spcPct val="90000"/>
              </a:lnSpc>
              <a:spcAft>
                <a:spcPts val="800"/>
              </a:spcAft>
              <a:buClr>
                <a:schemeClr val="accent1"/>
              </a:buClr>
              <a:buFont typeface="Calibri" panose="020F0502020204030204" pitchFamily="34" charset="0"/>
              <a:buChar char="•"/>
            </a:pPr>
            <a:r>
              <a:rPr lang="en-US" sz="2200" dirty="0"/>
              <a:t>Have served and still serve as benchmark for the whole international development sector</a:t>
            </a:r>
          </a:p>
          <a:p>
            <a:pPr marL="342900" indent="-342900" defTabSz="914400">
              <a:lnSpc>
                <a:spcPct val="90000"/>
              </a:lnSpc>
              <a:spcAft>
                <a:spcPts val="800"/>
              </a:spcAft>
              <a:buClr>
                <a:schemeClr val="accent1"/>
              </a:buClr>
              <a:buFont typeface="Calibri" panose="020F0502020204030204" pitchFamily="34" charset="0"/>
              <a:buChar char="•"/>
            </a:pPr>
            <a:r>
              <a:rPr lang="en-US" sz="2200" dirty="0"/>
              <a:t>Referenced by the Equator Principles </a:t>
            </a:r>
            <a:r>
              <a:rPr lang="en-GB" sz="2200" dirty="0"/>
              <a:t>(adopted by 136 financial institutions in 38 countries)</a:t>
            </a:r>
          </a:p>
          <a:p>
            <a:pPr marL="342900" indent="-342900" defTabSz="914400">
              <a:lnSpc>
                <a:spcPct val="90000"/>
              </a:lnSpc>
              <a:spcAft>
                <a:spcPts val="800"/>
              </a:spcAft>
              <a:buClr>
                <a:schemeClr val="accent1"/>
              </a:buClr>
              <a:buFont typeface="Calibri" panose="020F0502020204030204" pitchFamily="34" charset="0"/>
              <a:buChar char="•"/>
            </a:pPr>
            <a:endParaRPr lang="en-US" sz="1200" dirty="0"/>
          </a:p>
          <a:p>
            <a:pPr defTabSz="914400">
              <a:lnSpc>
                <a:spcPct val="90000"/>
              </a:lnSpc>
              <a:spcAft>
                <a:spcPts val="800"/>
              </a:spcAft>
              <a:buClr>
                <a:schemeClr val="accent1"/>
              </a:buClr>
            </a:pPr>
            <a:r>
              <a:rPr lang="en-US" sz="2200" b="1" dirty="0"/>
              <a:t>Mentioning of Community Investment in the IFC Performance Standards</a:t>
            </a:r>
          </a:p>
          <a:p>
            <a:pPr marL="342900" indent="-342900" defTabSz="914400">
              <a:lnSpc>
                <a:spcPct val="90000"/>
              </a:lnSpc>
              <a:spcAft>
                <a:spcPts val="800"/>
              </a:spcAft>
              <a:buClr>
                <a:schemeClr val="accent1"/>
              </a:buClr>
              <a:buFont typeface="Calibri" panose="020F0502020204030204" pitchFamily="34" charset="0"/>
              <a:buChar char="•"/>
            </a:pPr>
            <a:r>
              <a:rPr lang="en-US" sz="2200" dirty="0"/>
              <a:t>Will have a huge impact on the whole international development sector</a:t>
            </a:r>
          </a:p>
          <a:p>
            <a:pPr marL="342900" indent="-342900" defTabSz="914400">
              <a:lnSpc>
                <a:spcPct val="90000"/>
              </a:lnSpc>
              <a:spcAft>
                <a:spcPts val="800"/>
              </a:spcAft>
              <a:buClr>
                <a:schemeClr val="accent1"/>
              </a:buClr>
              <a:buFont typeface="Calibri" panose="020F0502020204030204" pitchFamily="34" charset="0"/>
              <a:buChar char="•"/>
            </a:pPr>
            <a:r>
              <a:rPr lang="en-US" sz="2200" dirty="0"/>
              <a:t>Will make a real difference to people’s lives (first of all, to lives of affected people)</a:t>
            </a:r>
          </a:p>
          <a:p>
            <a:pPr marL="342900" indent="-342900" defTabSz="914400">
              <a:lnSpc>
                <a:spcPct val="90000"/>
              </a:lnSpc>
              <a:spcAft>
                <a:spcPts val="800"/>
              </a:spcAft>
              <a:buClr>
                <a:schemeClr val="accent1"/>
              </a:buClr>
              <a:buFont typeface="Calibri" panose="020F0502020204030204" pitchFamily="34" charset="0"/>
              <a:buChar char="•"/>
            </a:pPr>
            <a:r>
              <a:rPr lang="en-US" sz="2200" dirty="0"/>
              <a:t>Is in line with the World Bank’s mission of poverty reduction</a:t>
            </a:r>
          </a:p>
          <a:p>
            <a:pPr marL="342900" indent="-342900" defTabSz="914400">
              <a:lnSpc>
                <a:spcPct val="90000"/>
              </a:lnSpc>
              <a:spcAft>
                <a:spcPts val="800"/>
              </a:spcAft>
              <a:buClr>
                <a:schemeClr val="accent1"/>
              </a:buClr>
              <a:buFont typeface="Calibri" panose="020F0502020204030204" pitchFamily="34" charset="0"/>
              <a:buChar char="•"/>
            </a:pPr>
            <a:r>
              <a:rPr lang="en-US" sz="2200" dirty="0"/>
              <a:t>Gives practical </a:t>
            </a:r>
            <a:r>
              <a:rPr lang="en-US" sz="2200"/>
              <a:t>tools for </a:t>
            </a:r>
            <a:r>
              <a:rPr lang="en-US" sz="2200" dirty="0"/>
              <a:t>contributing to poverty reduction at the project level</a:t>
            </a:r>
          </a:p>
          <a:p>
            <a:pPr marL="342900" indent="-342900" defTabSz="914400">
              <a:lnSpc>
                <a:spcPct val="90000"/>
              </a:lnSpc>
              <a:spcAft>
                <a:spcPts val="800"/>
              </a:spcAft>
              <a:buClr>
                <a:schemeClr val="accent1"/>
              </a:buClr>
              <a:buFont typeface="Calibri" panose="020F0502020204030204" pitchFamily="34" charset="0"/>
              <a:buChar char="•"/>
            </a:pPr>
            <a:r>
              <a:rPr lang="en-US" sz="2200" dirty="0"/>
              <a:t>Continues to ‘Put People First’ (M. </a:t>
            </a:r>
            <a:r>
              <a:rPr lang="en-US" sz="2200" dirty="0" err="1"/>
              <a:t>Cernia</a:t>
            </a:r>
            <a:r>
              <a:rPr lang="en-US" sz="2200" dirty="0"/>
              <a:t>)</a:t>
            </a:r>
          </a:p>
        </p:txBody>
      </p:sp>
      <p:sp>
        <p:nvSpPr>
          <p:cNvPr id="17" name="Rectangle 16">
            <a:extLst>
              <a:ext uri="{FF2B5EF4-FFF2-40B4-BE49-F238E27FC236}">
                <a16:creationId xmlns:a16="http://schemas.microsoft.com/office/drawing/2014/main" id="{F0023454-C8F8-4D6E-8537-CCFD0CA394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9" name="Rectangle 18">
            <a:extLst>
              <a:ext uri="{FF2B5EF4-FFF2-40B4-BE49-F238E27FC236}">
                <a16:creationId xmlns:a16="http://schemas.microsoft.com/office/drawing/2014/main" id="{7E074050-0E37-4F72-95BE-2439FAD04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4083245327"/>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3"/>
          </p:nvPr>
        </p:nvSpPr>
        <p:spPr/>
        <p:txBody>
          <a:bodyPr/>
          <a:lstStyle/>
          <a:p>
            <a:r>
              <a:rPr lang="en-US" dirty="0"/>
              <a:t>Dr. Ilya Gulakov</a:t>
            </a:r>
          </a:p>
        </p:txBody>
      </p:sp>
      <p:sp>
        <p:nvSpPr>
          <p:cNvPr id="3" name="Text Placeholder 2"/>
          <p:cNvSpPr>
            <a:spLocks noGrp="1"/>
          </p:cNvSpPr>
          <p:nvPr>
            <p:ph type="body" sz="half" idx="14"/>
          </p:nvPr>
        </p:nvSpPr>
        <p:spPr/>
        <p:txBody>
          <a:bodyPr>
            <a:normAutofit/>
          </a:bodyPr>
          <a:lstStyle/>
          <a:p>
            <a:r>
              <a:rPr lang="en-US" dirty="0"/>
              <a:t>Principal Social Consultant, RINA</a:t>
            </a:r>
          </a:p>
        </p:txBody>
      </p:sp>
      <p:sp>
        <p:nvSpPr>
          <p:cNvPr id="4" name="Text Placeholder 3"/>
          <p:cNvSpPr>
            <a:spLocks noGrp="1"/>
          </p:cNvSpPr>
          <p:nvPr>
            <p:ph type="body" sz="half" idx="15"/>
          </p:nvPr>
        </p:nvSpPr>
        <p:spPr/>
        <p:txBody>
          <a:bodyPr>
            <a:normAutofit lnSpcReduction="10000"/>
          </a:bodyPr>
          <a:lstStyle/>
          <a:p>
            <a:r>
              <a:rPr lang="en-US" dirty="0"/>
              <a:t>The United Kingdom</a:t>
            </a:r>
          </a:p>
        </p:txBody>
      </p:sp>
      <p:sp>
        <p:nvSpPr>
          <p:cNvPr id="5" name="Text Placeholder 4"/>
          <p:cNvSpPr>
            <a:spLocks noGrp="1"/>
          </p:cNvSpPr>
          <p:nvPr>
            <p:ph type="body" sz="half" idx="16"/>
          </p:nvPr>
        </p:nvSpPr>
        <p:spPr>
          <a:xfrm>
            <a:off x="5063491" y="5345817"/>
            <a:ext cx="6470537" cy="566941"/>
          </a:xfrm>
        </p:spPr>
        <p:txBody>
          <a:bodyPr>
            <a:normAutofit fontScale="92500" lnSpcReduction="20000"/>
          </a:bodyPr>
          <a:lstStyle/>
          <a:p>
            <a:pPr>
              <a:lnSpc>
                <a:spcPct val="120000"/>
              </a:lnSpc>
              <a:spcBef>
                <a:spcPts val="0"/>
              </a:spcBef>
              <a:spcAft>
                <a:spcPts val="0"/>
              </a:spcAft>
            </a:pPr>
            <a:r>
              <a:rPr lang="en-US" dirty="0"/>
              <a:t>ilya.gualkov@rina.org</a:t>
            </a:r>
          </a:p>
          <a:p>
            <a:pPr>
              <a:lnSpc>
                <a:spcPct val="120000"/>
              </a:lnSpc>
              <a:spcBef>
                <a:spcPts val="0"/>
              </a:spcBef>
              <a:spcAft>
                <a:spcPts val="0"/>
              </a:spcAft>
            </a:pPr>
            <a:r>
              <a:rPr lang="en-US" dirty="0"/>
              <a:t>gulakov.ilya@gmail.com</a:t>
            </a:r>
          </a:p>
        </p:txBody>
      </p:sp>
      <p:sp>
        <p:nvSpPr>
          <p:cNvPr id="7" name="Text Placeholder 6"/>
          <p:cNvSpPr>
            <a:spLocks noGrp="1"/>
          </p:cNvSpPr>
          <p:nvPr>
            <p:ph type="body" sz="half" idx="18"/>
          </p:nvPr>
        </p:nvSpPr>
        <p:spPr>
          <a:xfrm>
            <a:off x="5063491" y="6029963"/>
            <a:ext cx="6470537" cy="308999"/>
          </a:xfrm>
        </p:spPr>
        <p:txBody>
          <a:bodyPr>
            <a:normAutofit fontScale="92500" lnSpcReduction="10000"/>
          </a:bodyPr>
          <a:lstStyle/>
          <a:p>
            <a:r>
              <a:rPr lang="en-US" dirty="0"/>
              <a:t>www.linkedin.com/in/ilya-gulakov/</a:t>
            </a:r>
          </a:p>
          <a:p>
            <a:endParaRPr lang="en-US" dirty="0"/>
          </a:p>
        </p:txBody>
      </p:sp>
    </p:spTree>
    <p:extLst>
      <p:ext uri="{BB962C8B-B14F-4D97-AF65-F5344CB8AC3E}">
        <p14:creationId xmlns:p14="http://schemas.microsoft.com/office/powerpoint/2010/main" val="14832180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4">
            <a:extLst>
              <a:ext uri="{FF2B5EF4-FFF2-40B4-BE49-F238E27FC236}">
                <a16:creationId xmlns:a16="http://schemas.microsoft.com/office/drawing/2014/main" id="{48DE1A33-D50B-E427-9F02-BBC346CE6F7E}"/>
              </a:ext>
            </a:extLst>
          </p:cNvPr>
          <p:cNvSpPr txBox="1">
            <a:spLocks/>
          </p:cNvSpPr>
          <p:nvPr/>
        </p:nvSpPr>
        <p:spPr>
          <a:xfrm>
            <a:off x="4303045" y="197344"/>
            <a:ext cx="5425155" cy="775998"/>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dirty="0">
                <a:solidFill>
                  <a:schemeClr val="tx1">
                    <a:lumMod val="75000"/>
                    <a:lumOff val="25000"/>
                  </a:schemeClr>
                </a:solidFill>
                <a:latin typeface="+mj-lt"/>
                <a:ea typeface="+mj-ea"/>
                <a:cs typeface="+mj-cs"/>
              </a:rPr>
              <a:t>References</a:t>
            </a:r>
          </a:p>
        </p:txBody>
      </p:sp>
      <p:sp>
        <p:nvSpPr>
          <p:cNvPr id="3" name="Segnaposto testo 5">
            <a:extLst>
              <a:ext uri="{FF2B5EF4-FFF2-40B4-BE49-F238E27FC236}">
                <a16:creationId xmlns:a16="http://schemas.microsoft.com/office/drawing/2014/main" id="{93FB0139-77A6-E351-2BB3-723A36CA6678}"/>
              </a:ext>
            </a:extLst>
          </p:cNvPr>
          <p:cNvSpPr txBox="1">
            <a:spLocks/>
          </p:cNvSpPr>
          <p:nvPr/>
        </p:nvSpPr>
        <p:spPr>
          <a:xfrm>
            <a:off x="567267" y="1254125"/>
            <a:ext cx="10879667" cy="4681008"/>
          </a:xfrm>
          <a:prstGeom prst="rect">
            <a:avLst/>
          </a:prstGeom>
        </p:spPr>
        <p:txBody>
          <a:bodyPr vert="horz" lIns="0" tIns="45720" rIns="0" bIns="45720" rtlCol="0" anchor="ctr">
            <a:normAutofit lnSpcReduction="1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Aft>
                <a:spcPts val="800"/>
              </a:spcAft>
              <a:buClr>
                <a:schemeClr val="accent1"/>
              </a:buClr>
            </a:pPr>
            <a:r>
              <a:rPr lang="en-GB" b="1" dirty="0">
                <a:solidFill>
                  <a:schemeClr val="tx1">
                    <a:lumMod val="75000"/>
                    <a:lumOff val="25000"/>
                  </a:schemeClr>
                </a:solidFill>
              </a:rPr>
              <a:t>Information on the history of embedding social considerations into the World Bank practices</a:t>
            </a:r>
          </a:p>
          <a:p>
            <a:pPr defTabSz="914400">
              <a:lnSpc>
                <a:spcPct val="90000"/>
              </a:lnSpc>
              <a:spcAft>
                <a:spcPts val="800"/>
              </a:spcAft>
              <a:buClr>
                <a:schemeClr val="accent1"/>
              </a:buClr>
            </a:pPr>
            <a:r>
              <a:rPr lang="en-GB" dirty="0">
                <a:effectLst/>
                <a:latin typeface="Calibri" panose="020F0502020204030204" pitchFamily="34" charset="0"/>
                <a:ea typeface="Calibri" panose="020F0502020204030204" pitchFamily="34" charset="0"/>
              </a:rPr>
              <a:t>Koch-Weser, M., &amp; Guggenheim, M. (eds) (2021). </a:t>
            </a:r>
            <a:r>
              <a:rPr lang="en-GB" i="1" dirty="0">
                <a:effectLst/>
                <a:latin typeface="Calibri" panose="020F0502020204030204" pitchFamily="34" charset="0"/>
                <a:ea typeface="Calibri" panose="020F0502020204030204" pitchFamily="34" charset="0"/>
              </a:rPr>
              <a:t>Social Development in the World Bank: Essays in Honor of Michael M. </a:t>
            </a:r>
            <a:r>
              <a:rPr lang="en-GB" i="1" dirty="0" err="1">
                <a:effectLst/>
                <a:latin typeface="Calibri" panose="020F0502020204030204" pitchFamily="34" charset="0"/>
                <a:ea typeface="Calibri" panose="020F0502020204030204" pitchFamily="34" charset="0"/>
              </a:rPr>
              <a:t>Cernea</a:t>
            </a:r>
            <a:r>
              <a:rPr lang="en-GB" dirty="0">
                <a:effectLst/>
                <a:latin typeface="Calibri" panose="020F0502020204030204" pitchFamily="34" charset="0"/>
                <a:ea typeface="Calibri" panose="020F0502020204030204" pitchFamily="34" charset="0"/>
              </a:rPr>
              <a:t>. Springer. </a:t>
            </a:r>
            <a:r>
              <a:rPr lang="en-GB" dirty="0">
                <a:effectLst/>
                <a:latin typeface="Calibri" panose="020F0502020204030204" pitchFamily="34" charset="0"/>
                <a:ea typeface="Calibri" panose="020F0502020204030204" pitchFamily="34" charset="0"/>
                <a:hlinkClick r:id="rId3"/>
              </a:rPr>
              <a:t>https://link.springer.com/book/10.1007/978-3-030-57426-0</a:t>
            </a:r>
            <a:r>
              <a:rPr lang="en-GB" dirty="0">
                <a:effectLst/>
                <a:latin typeface="Calibri" panose="020F0502020204030204" pitchFamily="34" charset="0"/>
                <a:ea typeface="Calibri" panose="020F0502020204030204" pitchFamily="34" charset="0"/>
              </a:rPr>
              <a:t> </a:t>
            </a:r>
            <a:endParaRPr lang="en-GB" b="1" dirty="0">
              <a:solidFill>
                <a:schemeClr val="tx1">
                  <a:lumMod val="75000"/>
                  <a:lumOff val="25000"/>
                </a:schemeClr>
              </a:solidFill>
            </a:endParaRPr>
          </a:p>
          <a:p>
            <a:pPr defTabSz="914400">
              <a:lnSpc>
                <a:spcPct val="90000"/>
              </a:lnSpc>
              <a:spcAft>
                <a:spcPts val="800"/>
              </a:spcAft>
              <a:buClr>
                <a:schemeClr val="accent1"/>
              </a:buClr>
            </a:pPr>
            <a:endParaRPr lang="en-GB" b="1" dirty="0">
              <a:solidFill>
                <a:schemeClr val="tx1">
                  <a:lumMod val="75000"/>
                  <a:lumOff val="25000"/>
                </a:schemeClr>
              </a:solidFill>
            </a:endParaRPr>
          </a:p>
          <a:p>
            <a:pPr defTabSz="914400">
              <a:lnSpc>
                <a:spcPct val="90000"/>
              </a:lnSpc>
              <a:spcAft>
                <a:spcPts val="800"/>
              </a:spcAft>
              <a:buClr>
                <a:schemeClr val="accent1"/>
              </a:buClr>
            </a:pPr>
            <a:r>
              <a:rPr lang="en-GB" b="1" dirty="0">
                <a:solidFill>
                  <a:schemeClr val="tx1">
                    <a:lumMod val="75000"/>
                    <a:lumOff val="25000"/>
                  </a:schemeClr>
                </a:solidFill>
              </a:rPr>
              <a:t>IFC Guidance Documents on Community Investment</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IFC (2000) Investing in People: Sustaining Communities through Improved Business Practice. A Community Development Resource Guide for Companies;</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IFC (2010) Strategic Community Investment: A Good Practice Handbook for Companies Doing Business in Emerging Market;</a:t>
            </a:r>
          </a:p>
          <a:p>
            <a:pPr marL="380990" indent="-380990" defTabSz="914400">
              <a:lnSpc>
                <a:spcPct val="90000"/>
              </a:lnSpc>
              <a:spcAft>
                <a:spcPts val="800"/>
              </a:spcAft>
              <a:buClr>
                <a:schemeClr val="accent1"/>
              </a:buClr>
              <a:buFont typeface="Calibri" panose="020F0502020204030204" pitchFamily="34" charset="0"/>
              <a:buChar char="•"/>
            </a:pPr>
            <a:r>
              <a:rPr lang="en-GB" dirty="0">
                <a:solidFill>
                  <a:schemeClr val="tx1">
                    <a:lumMod val="75000"/>
                    <a:lumOff val="25000"/>
                  </a:schemeClr>
                </a:solidFill>
              </a:rPr>
              <a:t>IFC (2015) Establishing Foundations to Deliver Community Investment: A Quick Guide.</a:t>
            </a:r>
          </a:p>
        </p:txBody>
      </p:sp>
    </p:spTree>
    <p:extLst>
      <p:ext uri="{BB962C8B-B14F-4D97-AF65-F5344CB8AC3E}">
        <p14:creationId xmlns:p14="http://schemas.microsoft.com/office/powerpoint/2010/main" val="23310693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4">
            <a:extLst>
              <a:ext uri="{FF2B5EF4-FFF2-40B4-BE49-F238E27FC236}">
                <a16:creationId xmlns:a16="http://schemas.microsoft.com/office/drawing/2014/main" id="{48DE1A33-D50B-E427-9F02-BBC346CE6F7E}"/>
              </a:ext>
            </a:extLst>
          </p:cNvPr>
          <p:cNvSpPr txBox="1">
            <a:spLocks/>
          </p:cNvSpPr>
          <p:nvPr/>
        </p:nvSpPr>
        <p:spPr>
          <a:xfrm>
            <a:off x="4303045" y="197344"/>
            <a:ext cx="5425155" cy="775998"/>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a:solidFill>
                  <a:schemeClr val="tx1">
                    <a:lumMod val="75000"/>
                    <a:lumOff val="25000"/>
                  </a:schemeClr>
                </a:solidFill>
                <a:latin typeface="+mj-lt"/>
                <a:ea typeface="+mj-ea"/>
                <a:cs typeface="+mj-cs"/>
              </a:rPr>
              <a:t>References</a:t>
            </a:r>
            <a:endParaRPr lang="en-US" sz="3600" spc="-50" dirty="0">
              <a:solidFill>
                <a:schemeClr val="tx1">
                  <a:lumMod val="75000"/>
                  <a:lumOff val="25000"/>
                </a:schemeClr>
              </a:solidFill>
              <a:latin typeface="+mj-lt"/>
              <a:ea typeface="+mj-ea"/>
              <a:cs typeface="+mj-cs"/>
            </a:endParaRPr>
          </a:p>
        </p:txBody>
      </p:sp>
      <p:sp>
        <p:nvSpPr>
          <p:cNvPr id="3" name="Segnaposto testo 5">
            <a:extLst>
              <a:ext uri="{FF2B5EF4-FFF2-40B4-BE49-F238E27FC236}">
                <a16:creationId xmlns:a16="http://schemas.microsoft.com/office/drawing/2014/main" id="{93FB0139-77A6-E351-2BB3-723A36CA6678}"/>
              </a:ext>
            </a:extLst>
          </p:cNvPr>
          <p:cNvSpPr txBox="1">
            <a:spLocks/>
          </p:cNvSpPr>
          <p:nvPr/>
        </p:nvSpPr>
        <p:spPr>
          <a:xfrm>
            <a:off x="567267" y="1254125"/>
            <a:ext cx="10879667" cy="4681008"/>
          </a:xfrm>
          <a:prstGeom prst="rect">
            <a:avLst/>
          </a:prstGeom>
        </p:spPr>
        <p:txBody>
          <a:bodyPr vert="horz" lIns="0" tIns="45720" rIns="0" bIns="45720" rtlCol="0" anchor="ct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90000"/>
              </a:lnSpc>
              <a:spcAft>
                <a:spcPts val="800"/>
              </a:spcAft>
              <a:buClr>
                <a:schemeClr val="accent1"/>
              </a:buClr>
            </a:pPr>
            <a:r>
              <a:rPr lang="en-GB" b="1" dirty="0">
                <a:solidFill>
                  <a:schemeClr val="tx1">
                    <a:lumMod val="75000"/>
                    <a:lumOff val="25000"/>
                  </a:schemeClr>
                </a:solidFill>
              </a:rPr>
              <a:t>Social Framework for Projects: </a:t>
            </a:r>
          </a:p>
          <a:p>
            <a:pPr defTabSz="914400">
              <a:lnSpc>
                <a:spcPct val="90000"/>
              </a:lnSpc>
              <a:spcAft>
                <a:spcPts val="800"/>
              </a:spcAft>
              <a:buClr>
                <a:schemeClr val="accent1"/>
              </a:buClr>
            </a:pPr>
            <a:r>
              <a:rPr lang="en-GB" dirty="0">
                <a:solidFill>
                  <a:schemeClr val="tx1">
                    <a:lumMod val="75000"/>
                    <a:lumOff val="25000"/>
                  </a:schemeClr>
                </a:solidFill>
              </a:rPr>
              <a:t>Smyth, E., &amp; </a:t>
            </a:r>
            <a:r>
              <a:rPr lang="en-GB" dirty="0" err="1">
                <a:solidFill>
                  <a:schemeClr val="tx1">
                    <a:lumMod val="75000"/>
                    <a:lumOff val="25000"/>
                  </a:schemeClr>
                </a:solidFill>
              </a:rPr>
              <a:t>Vanclay</a:t>
            </a:r>
            <a:r>
              <a:rPr lang="en-GB" dirty="0">
                <a:solidFill>
                  <a:schemeClr val="tx1">
                    <a:lumMod val="75000"/>
                    <a:lumOff val="25000"/>
                  </a:schemeClr>
                </a:solidFill>
              </a:rPr>
              <a:t>, F. (2017). The Social Framework for Projects: a conceptual but practical model to assist in assessing, planning and managing the social impacts of projects. Impact Assessment &amp; Project Appraisal, 35(1), 65-80. </a:t>
            </a:r>
            <a:r>
              <a:rPr lang="en-GB" dirty="0">
                <a:solidFill>
                  <a:schemeClr val="tx1">
                    <a:lumMod val="75000"/>
                    <a:lumOff val="25000"/>
                  </a:schemeClr>
                </a:solidFill>
                <a:hlinkClick r:id="rId3"/>
              </a:rPr>
              <a:t>https://doi.org/10.1080/14615517.2016.1271539</a:t>
            </a:r>
            <a:r>
              <a:rPr lang="en-GB" dirty="0">
                <a:solidFill>
                  <a:schemeClr val="tx1">
                    <a:lumMod val="75000"/>
                    <a:lumOff val="25000"/>
                  </a:schemeClr>
                </a:solidFill>
              </a:rPr>
              <a:t> </a:t>
            </a:r>
          </a:p>
          <a:p>
            <a:pPr defTabSz="914400">
              <a:lnSpc>
                <a:spcPct val="90000"/>
              </a:lnSpc>
              <a:spcAft>
                <a:spcPts val="800"/>
              </a:spcAft>
              <a:buClr>
                <a:schemeClr val="accent1"/>
              </a:buClr>
            </a:pPr>
            <a:endParaRPr lang="en-GB" dirty="0">
              <a:solidFill>
                <a:schemeClr val="tx1">
                  <a:lumMod val="75000"/>
                  <a:lumOff val="25000"/>
                </a:schemeClr>
              </a:solidFill>
            </a:endParaRPr>
          </a:p>
          <a:p>
            <a:pPr defTabSz="914400">
              <a:lnSpc>
                <a:spcPct val="90000"/>
              </a:lnSpc>
              <a:spcAft>
                <a:spcPts val="800"/>
              </a:spcAft>
              <a:buClr>
                <a:schemeClr val="accent1"/>
              </a:buClr>
            </a:pPr>
            <a:r>
              <a:rPr lang="en-GB" b="1" dirty="0">
                <a:solidFill>
                  <a:schemeClr val="tx1">
                    <a:lumMod val="75000"/>
                    <a:lumOff val="25000"/>
                  </a:schemeClr>
                </a:solidFill>
              </a:rPr>
              <a:t>Social Impact Assessment and Community Investment</a:t>
            </a:r>
          </a:p>
          <a:p>
            <a:pPr defTabSz="914400">
              <a:lnSpc>
                <a:spcPct val="90000"/>
              </a:lnSpc>
              <a:spcAft>
                <a:spcPts val="800"/>
              </a:spcAft>
              <a:buClr>
                <a:schemeClr val="accent1"/>
              </a:buClr>
            </a:pPr>
            <a:r>
              <a:rPr lang="en-GB" dirty="0">
                <a:solidFill>
                  <a:schemeClr val="tx1">
                    <a:lumMod val="75000"/>
                    <a:lumOff val="25000"/>
                  </a:schemeClr>
                </a:solidFill>
              </a:rPr>
              <a:t>Gulakov, I., </a:t>
            </a:r>
            <a:r>
              <a:rPr lang="en-GB" dirty="0" err="1">
                <a:solidFill>
                  <a:schemeClr val="tx1">
                    <a:lumMod val="75000"/>
                    <a:lumOff val="25000"/>
                  </a:schemeClr>
                </a:solidFill>
              </a:rPr>
              <a:t>Vanclay</a:t>
            </a:r>
            <a:r>
              <a:rPr lang="en-GB" dirty="0">
                <a:solidFill>
                  <a:schemeClr val="tx1">
                    <a:lumMod val="75000"/>
                    <a:lumOff val="25000"/>
                  </a:schemeClr>
                </a:solidFill>
              </a:rPr>
              <a:t>, F., &amp; Arts, J. (2020a). Modifying social impact assessment to enhance the effectiveness of company social investment strategies in contributing to local community development. Impact Assessment &amp; Project Appraisal, 38(5), 382-396. </a:t>
            </a:r>
            <a:r>
              <a:rPr lang="en-GB" dirty="0">
                <a:solidFill>
                  <a:schemeClr val="tx1">
                    <a:lumMod val="75000"/>
                    <a:lumOff val="25000"/>
                  </a:schemeClr>
                </a:solidFill>
                <a:hlinkClick r:id="rId4"/>
              </a:rPr>
              <a:t>https://doi.org/10.1080/14615517.2020.1765302</a:t>
            </a:r>
            <a:r>
              <a:rPr lang="en-GB" dirty="0">
                <a:solidFill>
                  <a:schemeClr val="tx1">
                    <a:lumMod val="75000"/>
                    <a:lumOff val="25000"/>
                  </a:schemeClr>
                </a:solidFill>
              </a:rPr>
              <a:t> </a:t>
            </a:r>
          </a:p>
          <a:p>
            <a:pPr defTabSz="914400">
              <a:lnSpc>
                <a:spcPct val="90000"/>
              </a:lnSpc>
              <a:spcAft>
                <a:spcPts val="800"/>
              </a:spcAft>
              <a:buClr>
                <a:schemeClr val="accent1"/>
              </a:buClr>
            </a:pPr>
            <a:endParaRPr lang="en-GB" dirty="0">
              <a:solidFill>
                <a:schemeClr val="tx1">
                  <a:lumMod val="75000"/>
                  <a:lumOff val="25000"/>
                </a:schemeClr>
              </a:solidFill>
            </a:endParaRPr>
          </a:p>
        </p:txBody>
      </p:sp>
    </p:spTree>
    <p:extLst>
      <p:ext uri="{BB962C8B-B14F-4D97-AF65-F5344CB8AC3E}">
        <p14:creationId xmlns:p14="http://schemas.microsoft.com/office/powerpoint/2010/main" val="1456948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7" name="Rectangle 16">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19" name="Straight Connector 18">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egnaposto testo 4">
            <a:extLst>
              <a:ext uri="{FF2B5EF4-FFF2-40B4-BE49-F238E27FC236}">
                <a16:creationId xmlns:a16="http://schemas.microsoft.com/office/drawing/2014/main" id="{661C1511-9B91-9F07-CD21-DE182F28451F}"/>
              </a:ext>
            </a:extLst>
          </p:cNvPr>
          <p:cNvSpPr txBox="1">
            <a:spLocks/>
          </p:cNvSpPr>
          <p:nvPr/>
        </p:nvSpPr>
        <p:spPr>
          <a:xfrm>
            <a:off x="1097280" y="286603"/>
            <a:ext cx="10058400" cy="1450757"/>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4800" spc="-50" dirty="0">
                <a:solidFill>
                  <a:schemeClr val="tx1">
                    <a:lumMod val="75000"/>
                    <a:lumOff val="25000"/>
                  </a:schemeClr>
                </a:solidFill>
                <a:latin typeface="+mj-lt"/>
                <a:ea typeface="+mj-ea"/>
                <a:cs typeface="+mj-cs"/>
              </a:rPr>
              <a:t>Background</a:t>
            </a:r>
          </a:p>
        </p:txBody>
      </p:sp>
      <p:sp>
        <p:nvSpPr>
          <p:cNvPr id="7" name="Segnaposto testo 5">
            <a:extLst>
              <a:ext uri="{FF2B5EF4-FFF2-40B4-BE49-F238E27FC236}">
                <a16:creationId xmlns:a16="http://schemas.microsoft.com/office/drawing/2014/main" id="{35A4372F-B121-D465-7B51-FE0F7F13F4B1}"/>
              </a:ext>
            </a:extLst>
          </p:cNvPr>
          <p:cNvSpPr txBox="1">
            <a:spLocks/>
          </p:cNvSpPr>
          <p:nvPr/>
        </p:nvSpPr>
        <p:spPr>
          <a:xfrm>
            <a:off x="3327992" y="2165508"/>
            <a:ext cx="6956089" cy="1622020"/>
          </a:xfrm>
          <a:prstGeom prst="rect">
            <a:avLst/>
          </a:prstGeom>
        </p:spPr>
        <p:txBody>
          <a:bodyPr vert="horz" lIns="121920" tIns="60960" rIns="121920" bIns="60960"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63285">
              <a:spcAft>
                <a:spcPts val="608"/>
              </a:spcAft>
            </a:pPr>
            <a:r>
              <a:rPr lang="en-GB" sz="2000" kern="1200" dirty="0">
                <a:solidFill>
                  <a:schemeClr val="tx1"/>
                </a:solidFill>
                <a:latin typeface="+mn-lt"/>
                <a:ea typeface="+mn-ea"/>
                <a:cs typeface="+mn-cs"/>
              </a:rPr>
              <a:t>Twin objectives of international development: accelerate economic growth and reduce poverty</a:t>
            </a:r>
          </a:p>
          <a:p>
            <a:pPr algn="r" defTabSz="463285">
              <a:spcAft>
                <a:spcPts val="608"/>
              </a:spcAft>
            </a:pPr>
            <a:r>
              <a:rPr lang="en-GB" sz="2000" b="1" kern="1200" dirty="0">
                <a:solidFill>
                  <a:schemeClr val="tx1"/>
                </a:solidFill>
                <a:latin typeface="+mn-lt"/>
                <a:ea typeface="+mn-ea"/>
                <a:cs typeface="+mn-cs"/>
              </a:rPr>
              <a:t>Robert McNamara</a:t>
            </a:r>
            <a:r>
              <a:rPr lang="en-GB" sz="2000" kern="1200" dirty="0">
                <a:solidFill>
                  <a:schemeClr val="tx1"/>
                </a:solidFill>
                <a:latin typeface="+mn-lt"/>
                <a:ea typeface="+mn-ea"/>
                <a:cs typeface="+mn-cs"/>
              </a:rPr>
              <a:t>, WB President 1968-1981</a:t>
            </a:r>
            <a:endParaRPr lang="en-GB" sz="2800" dirty="0"/>
          </a:p>
        </p:txBody>
      </p:sp>
      <p:pic>
        <p:nvPicPr>
          <p:cNvPr id="8" name="Picture 2">
            <a:extLst>
              <a:ext uri="{FF2B5EF4-FFF2-40B4-BE49-F238E27FC236}">
                <a16:creationId xmlns:a16="http://schemas.microsoft.com/office/drawing/2014/main" id="{4D9FD3FA-09B5-3EAF-22DE-2353D98C78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9711" y="4046166"/>
            <a:ext cx="1601391" cy="18384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10B18A95-E625-05AE-C64E-5A0AE1D8B3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1224" y="2098515"/>
            <a:ext cx="1307348" cy="1622020"/>
          </a:xfrm>
          <a:prstGeom prst="rect">
            <a:avLst/>
          </a:prstGeom>
          <a:noFill/>
          <a:extLst>
            <a:ext uri="{909E8E84-426E-40DD-AFC4-6F175D3DCCD1}">
              <a14:hiddenFill xmlns:a14="http://schemas.microsoft.com/office/drawing/2010/main">
                <a:solidFill>
                  <a:srgbClr val="FFFFFF"/>
                </a:solidFill>
              </a14:hiddenFill>
            </a:ext>
          </a:extLst>
        </p:spPr>
      </p:pic>
      <p:sp>
        <p:nvSpPr>
          <p:cNvPr id="10" name="Segnaposto testo 5">
            <a:extLst>
              <a:ext uri="{FF2B5EF4-FFF2-40B4-BE49-F238E27FC236}">
                <a16:creationId xmlns:a16="http://schemas.microsoft.com/office/drawing/2014/main" id="{BA24A138-024C-6860-AD30-005C5585601E}"/>
              </a:ext>
            </a:extLst>
          </p:cNvPr>
          <p:cNvSpPr txBox="1">
            <a:spLocks/>
          </p:cNvSpPr>
          <p:nvPr/>
        </p:nvSpPr>
        <p:spPr>
          <a:xfrm>
            <a:off x="2021181" y="4237810"/>
            <a:ext cx="6631114" cy="1455140"/>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defTabSz="463285">
              <a:lnSpc>
                <a:spcPct val="100000"/>
              </a:lnSpc>
              <a:spcBef>
                <a:spcPts val="0"/>
              </a:spcBef>
              <a:spcAft>
                <a:spcPts val="608"/>
              </a:spcAft>
            </a:pPr>
            <a:r>
              <a:rPr lang="en-GB" sz="2000" kern="1200" dirty="0">
                <a:solidFill>
                  <a:schemeClr val="tx1"/>
                </a:solidFill>
                <a:latin typeface="+mn-lt"/>
                <a:ea typeface="+mn-ea"/>
                <a:cs typeface="+mn-cs"/>
              </a:rPr>
              <a:t>Economic growth does not directly or immediately benefit the poor. ‘People don’t eat GDP’</a:t>
            </a:r>
          </a:p>
          <a:p>
            <a:pPr algn="r" defTabSz="463285">
              <a:lnSpc>
                <a:spcPct val="100000"/>
              </a:lnSpc>
              <a:spcBef>
                <a:spcPts val="0"/>
              </a:spcBef>
              <a:spcAft>
                <a:spcPts val="608"/>
              </a:spcAft>
            </a:pPr>
            <a:r>
              <a:rPr lang="en-GB" sz="2000" b="1" kern="1200" dirty="0">
                <a:solidFill>
                  <a:schemeClr val="tx1"/>
                </a:solidFill>
                <a:latin typeface="+mn-lt"/>
                <a:ea typeface="+mn-ea"/>
                <a:cs typeface="+mn-cs"/>
              </a:rPr>
              <a:t>James Wolfensohn, </a:t>
            </a:r>
            <a:r>
              <a:rPr lang="en-GB" sz="2000" kern="1200" dirty="0">
                <a:solidFill>
                  <a:schemeClr val="tx1"/>
                </a:solidFill>
                <a:latin typeface="+mn-lt"/>
                <a:ea typeface="+mn-ea"/>
                <a:cs typeface="+mn-cs"/>
              </a:rPr>
              <a:t>WB President 1995-2005</a:t>
            </a:r>
            <a:endParaRPr lang="en-GB" sz="2800" dirty="0"/>
          </a:p>
        </p:txBody>
      </p:sp>
    </p:spTree>
    <p:extLst>
      <p:ext uri="{BB962C8B-B14F-4D97-AF65-F5344CB8AC3E}">
        <p14:creationId xmlns:p14="http://schemas.microsoft.com/office/powerpoint/2010/main" val="1263589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5">
            <a:extLst>
              <a:ext uri="{FF2B5EF4-FFF2-40B4-BE49-F238E27FC236}">
                <a16:creationId xmlns:a16="http://schemas.microsoft.com/office/drawing/2014/main" id="{2F392CE3-038E-0233-8511-03C525B56240}"/>
              </a:ext>
            </a:extLst>
          </p:cNvPr>
          <p:cNvSpPr txBox="1">
            <a:spLocks/>
          </p:cNvSpPr>
          <p:nvPr/>
        </p:nvSpPr>
        <p:spPr>
          <a:xfrm>
            <a:off x="461554" y="1550410"/>
            <a:ext cx="7900022" cy="4665333"/>
          </a:xfrm>
          <a:prstGeom prst="rect">
            <a:avLst/>
          </a:prstGeom>
        </p:spPr>
        <p:txBody>
          <a:bodyPr vert="horz" lIns="121920" tIns="60960" rIns="121920" bIns="60960"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spcAft>
                <a:spcPts val="800"/>
              </a:spcAft>
            </a:pPr>
            <a:r>
              <a:rPr lang="en-GB" b="1" dirty="0"/>
              <a:t>Major shift in the WB performance:</a:t>
            </a:r>
          </a:p>
          <a:p>
            <a:pPr marL="380990" indent="-380990">
              <a:spcAft>
                <a:spcPts val="800"/>
              </a:spcAft>
              <a:buClr>
                <a:srgbClr val="C00000"/>
              </a:buClr>
              <a:buFont typeface="Arial" panose="020B0604020202020204" pitchFamily="34" charset="0"/>
              <a:buChar char="•"/>
            </a:pPr>
            <a:r>
              <a:rPr lang="en-US" dirty="0">
                <a:cs typeface="Arial"/>
              </a:rPr>
              <a:t>Adoption of the E&amp;S policies</a:t>
            </a:r>
          </a:p>
          <a:p>
            <a:pPr marL="380990" indent="-380990">
              <a:spcAft>
                <a:spcPts val="800"/>
              </a:spcAft>
              <a:buClr>
                <a:srgbClr val="C00000"/>
              </a:buClr>
              <a:buFont typeface="Arial" panose="020B0604020202020204" pitchFamily="34" charset="0"/>
              <a:buChar char="•"/>
            </a:pPr>
            <a:r>
              <a:rPr lang="en-US" dirty="0">
                <a:cs typeface="Arial"/>
              </a:rPr>
              <a:t>Changing the goals of international development from ‘economic growth’ to ‘social development’ and ‘poverty reduction’</a:t>
            </a:r>
          </a:p>
          <a:p>
            <a:pPr marL="380990" indent="-380990">
              <a:spcAft>
                <a:spcPts val="800"/>
              </a:spcAft>
              <a:buClr>
                <a:srgbClr val="C00000"/>
              </a:buClr>
              <a:buFont typeface="Arial" panose="020B0604020202020204" pitchFamily="34" charset="0"/>
              <a:buChar char="•"/>
            </a:pPr>
            <a:r>
              <a:rPr lang="en-US" dirty="0">
                <a:cs typeface="Arial"/>
              </a:rPr>
              <a:t>E&amp;S policies apply to every project the WB finances (as appropriate)</a:t>
            </a:r>
          </a:p>
          <a:p>
            <a:pPr marL="380990" indent="-380990">
              <a:spcAft>
                <a:spcPts val="800"/>
              </a:spcAft>
              <a:buFont typeface="Arial" panose="020B0604020202020204" pitchFamily="34" charset="0"/>
              <a:buChar char="•"/>
            </a:pPr>
            <a:endParaRPr lang="en-GB" dirty="0">
              <a:cs typeface="Arial"/>
            </a:endParaRPr>
          </a:p>
          <a:p>
            <a:pPr>
              <a:spcAft>
                <a:spcPts val="800"/>
              </a:spcAft>
            </a:pPr>
            <a:r>
              <a:rPr lang="en-GB" dirty="0">
                <a:cs typeface="Arial"/>
              </a:rPr>
              <a:t>Adoption of these policies was associated with struggle and resistance within the WB.</a:t>
            </a:r>
            <a:endParaRPr lang="en-US" dirty="0">
              <a:cs typeface="Arial"/>
            </a:endParaRPr>
          </a:p>
        </p:txBody>
      </p:sp>
      <p:sp>
        <p:nvSpPr>
          <p:cNvPr id="6" name="Segnaposto testo 4">
            <a:extLst>
              <a:ext uri="{FF2B5EF4-FFF2-40B4-BE49-F238E27FC236}">
                <a16:creationId xmlns:a16="http://schemas.microsoft.com/office/drawing/2014/main" id="{32D84B55-4133-0236-5C23-C9BF2826E575}"/>
              </a:ext>
            </a:extLst>
          </p:cNvPr>
          <p:cNvSpPr txBox="1">
            <a:spLocks/>
          </p:cNvSpPr>
          <p:nvPr/>
        </p:nvSpPr>
        <p:spPr>
          <a:xfrm>
            <a:off x="414750" y="0"/>
            <a:ext cx="6405063" cy="1450757"/>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4800" spc="-50" dirty="0">
                <a:solidFill>
                  <a:schemeClr val="tx1">
                    <a:lumMod val="75000"/>
                    <a:lumOff val="25000"/>
                  </a:schemeClr>
                </a:solidFill>
                <a:latin typeface="+mj-lt"/>
                <a:ea typeface="+mj-ea"/>
                <a:cs typeface="+mj-cs"/>
              </a:rPr>
              <a:t>Background</a:t>
            </a:r>
          </a:p>
        </p:txBody>
      </p:sp>
      <p:cxnSp>
        <p:nvCxnSpPr>
          <p:cNvPr id="8" name="Straight Connector 7">
            <a:extLst>
              <a:ext uri="{FF2B5EF4-FFF2-40B4-BE49-F238E27FC236}">
                <a16:creationId xmlns:a16="http://schemas.microsoft.com/office/drawing/2014/main" id="{E3742E31-0E9A-E29C-06A6-6F0C41D6B40E}"/>
              </a:ext>
            </a:extLst>
          </p:cNvPr>
          <p:cNvCxnSpPr/>
          <p:nvPr/>
        </p:nvCxnSpPr>
        <p:spPr>
          <a:xfrm>
            <a:off x="537328" y="1407512"/>
            <a:ext cx="3346515" cy="0"/>
          </a:xfrm>
          <a:prstGeom prst="line">
            <a:avLst/>
          </a:prstGeom>
        </p:spPr>
        <p:style>
          <a:lnRef idx="1">
            <a:schemeClr val="accent5"/>
          </a:lnRef>
          <a:fillRef idx="0">
            <a:schemeClr val="accent5"/>
          </a:fillRef>
          <a:effectRef idx="0">
            <a:schemeClr val="accent5"/>
          </a:effectRef>
          <a:fontRef idx="minor">
            <a:schemeClr val="tx1"/>
          </a:fontRef>
        </p:style>
      </p:cxnSp>
      <p:pic>
        <p:nvPicPr>
          <p:cNvPr id="9" name="Picture 8">
            <a:extLst>
              <a:ext uri="{FF2B5EF4-FFF2-40B4-BE49-F238E27FC236}">
                <a16:creationId xmlns:a16="http://schemas.microsoft.com/office/drawing/2014/main" id="{49F9CF2F-40D1-FEAA-91D5-4F6C4F68F3B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574718" y="962229"/>
            <a:ext cx="1924594" cy="2551612"/>
          </a:xfrm>
          <a:prstGeom prst="rect">
            <a:avLst/>
          </a:prstGeom>
        </p:spPr>
      </p:pic>
      <p:pic>
        <p:nvPicPr>
          <p:cNvPr id="11" name="Picture 10">
            <a:extLst>
              <a:ext uri="{FF2B5EF4-FFF2-40B4-BE49-F238E27FC236}">
                <a16:creationId xmlns:a16="http://schemas.microsoft.com/office/drawing/2014/main" id="{32E729A0-9AA6-B87D-2209-8C6772DB6BF0}"/>
              </a:ext>
            </a:extLst>
          </p:cNvPr>
          <p:cNvPicPr>
            <a:picLocks noChangeAspect="1"/>
          </p:cNvPicPr>
          <p:nvPr/>
        </p:nvPicPr>
        <p:blipFill rotWithShape="1">
          <a:blip r:embed="rId4"/>
          <a:srcRect l="34857" t="6349" r="35787" b="54540"/>
          <a:stretch/>
        </p:blipFill>
        <p:spPr>
          <a:xfrm>
            <a:off x="9940834" y="3088220"/>
            <a:ext cx="1789612" cy="2682240"/>
          </a:xfrm>
          <a:prstGeom prst="rect">
            <a:avLst/>
          </a:prstGeom>
          <a:ln>
            <a:solidFill>
              <a:schemeClr val="accent1"/>
            </a:solidFill>
          </a:ln>
        </p:spPr>
      </p:pic>
    </p:spTree>
    <p:extLst>
      <p:ext uri="{BB962C8B-B14F-4D97-AF65-F5344CB8AC3E}">
        <p14:creationId xmlns:p14="http://schemas.microsoft.com/office/powerpoint/2010/main" val="605072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DF7C36B-2A95-4DB1-A402-5367DFD51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0" name="Rectangle 29">
            <a:extLst>
              <a:ext uri="{FF2B5EF4-FFF2-40B4-BE49-F238E27FC236}">
                <a16:creationId xmlns:a16="http://schemas.microsoft.com/office/drawing/2014/main" id="{9FCA75FA-F681-4B5D-93C7-49F3DDA1D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32" name="Straight Connector 31">
            <a:extLst>
              <a:ext uri="{FF2B5EF4-FFF2-40B4-BE49-F238E27FC236}">
                <a16:creationId xmlns:a16="http://schemas.microsoft.com/office/drawing/2014/main" id="{834E074C-27C4-4E38-B099-012123B754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large field with many bales of hay in it&#10;&#10;Description automatically generated with low confidence">
            <a:extLst>
              <a:ext uri="{FF2B5EF4-FFF2-40B4-BE49-F238E27FC236}">
                <a16:creationId xmlns:a16="http://schemas.microsoft.com/office/drawing/2014/main" id="{0402E4C2-4188-045D-65AC-5A23FD9A7423}"/>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11233" b="13767"/>
          <a:stretch/>
        </p:blipFill>
        <p:spPr>
          <a:xfrm>
            <a:off x="12720" y="12710"/>
            <a:ext cx="12191980" cy="6857990"/>
          </a:xfrm>
          <a:prstGeom prst="rect">
            <a:avLst/>
          </a:prstGeom>
        </p:spPr>
      </p:pic>
      <p:cxnSp>
        <p:nvCxnSpPr>
          <p:cNvPr id="34" name="Straight Connector 33">
            <a:extLst>
              <a:ext uri="{FF2B5EF4-FFF2-40B4-BE49-F238E27FC236}">
                <a16:creationId xmlns:a16="http://schemas.microsoft.com/office/drawing/2014/main" id="{83477320-2176-43A7-964D-F98AFECB20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Segnaposto testo 4">
            <a:extLst>
              <a:ext uri="{FF2B5EF4-FFF2-40B4-BE49-F238E27FC236}">
                <a16:creationId xmlns:a16="http://schemas.microsoft.com/office/drawing/2014/main" id="{887D3E16-A76E-69DD-C7EA-0EA2AA15FFEF}"/>
              </a:ext>
            </a:extLst>
          </p:cNvPr>
          <p:cNvSpPr txBox="1">
            <a:spLocks/>
          </p:cNvSpPr>
          <p:nvPr/>
        </p:nvSpPr>
        <p:spPr>
          <a:xfrm>
            <a:off x="1097280" y="286603"/>
            <a:ext cx="10058400" cy="1450757"/>
          </a:xfrm>
          <a:prstGeom prst="rect">
            <a:avLst/>
          </a:prstGeom>
        </p:spPr>
        <p:txBody>
          <a:bodyPr vert="horz" lIns="91440" tIns="45720" rIns="91440" bIns="45720" rtlCol="0" anchor="b">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4400" spc="-50" dirty="0">
                <a:latin typeface="+mj-lt"/>
                <a:ea typeface="+mj-ea"/>
                <a:cs typeface="+mj-cs"/>
              </a:rPr>
              <a:t>Mission of the World Bank Group</a:t>
            </a:r>
          </a:p>
        </p:txBody>
      </p:sp>
      <p:sp>
        <p:nvSpPr>
          <p:cNvPr id="3" name="Segnaposto testo 5">
            <a:extLst>
              <a:ext uri="{FF2B5EF4-FFF2-40B4-BE49-F238E27FC236}">
                <a16:creationId xmlns:a16="http://schemas.microsoft.com/office/drawing/2014/main" id="{FFED9881-5058-D74F-ECC1-28D14DE132D1}"/>
              </a:ext>
            </a:extLst>
          </p:cNvPr>
          <p:cNvSpPr txBox="1">
            <a:spLocks/>
          </p:cNvSpPr>
          <p:nvPr/>
        </p:nvSpPr>
        <p:spPr>
          <a:xfrm>
            <a:off x="1066800" y="1989425"/>
            <a:ext cx="10058400" cy="4023360"/>
          </a:xfrm>
          <a:prstGeom prst="rect">
            <a:avLst/>
          </a:prstGeom>
        </p:spPr>
        <p:txBody>
          <a:bodyPr vert="horz" lIns="0" tIns="45720" rIns="0" bIns="45720" rtlCol="0">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42900" indent="-342900" defTabSz="914400">
              <a:lnSpc>
                <a:spcPct val="90000"/>
              </a:lnSpc>
              <a:spcAft>
                <a:spcPts val="800"/>
              </a:spcAft>
              <a:buClr>
                <a:schemeClr val="accent1"/>
              </a:buClr>
              <a:buFont typeface="Calibri" panose="020F0502020204030204" pitchFamily="34" charset="0"/>
              <a:buChar char="•"/>
            </a:pPr>
            <a:r>
              <a:rPr lang="en-US" dirty="0"/>
              <a:t>To end extreme poverty</a:t>
            </a:r>
          </a:p>
          <a:p>
            <a:pPr marL="380990" indent="-380990" defTabSz="914400">
              <a:lnSpc>
                <a:spcPct val="90000"/>
              </a:lnSpc>
              <a:spcAft>
                <a:spcPts val="800"/>
              </a:spcAft>
              <a:buClr>
                <a:schemeClr val="accent1"/>
              </a:buClr>
              <a:buFont typeface="Calibri" panose="020F0502020204030204" pitchFamily="34" charset="0"/>
              <a:buChar char="•"/>
            </a:pPr>
            <a:r>
              <a:rPr lang="en-US" dirty="0"/>
              <a:t>Boost prosperity on a livable planet</a:t>
            </a:r>
          </a:p>
          <a:p>
            <a:pPr marL="380990" indent="-380990" defTabSz="914400">
              <a:lnSpc>
                <a:spcPct val="90000"/>
              </a:lnSpc>
              <a:spcAft>
                <a:spcPts val="800"/>
              </a:spcAft>
              <a:buClr>
                <a:schemeClr val="accent1"/>
              </a:buClr>
              <a:buFont typeface="Calibri" panose="020F0502020204030204" pitchFamily="34" charset="0"/>
              <a:buChar char="•"/>
            </a:pPr>
            <a:endParaRPr lang="en-US" dirty="0"/>
          </a:p>
          <a:p>
            <a:pPr marL="380990" indent="-380990" defTabSz="914400">
              <a:lnSpc>
                <a:spcPct val="90000"/>
              </a:lnSpc>
              <a:spcAft>
                <a:spcPts val="800"/>
              </a:spcAft>
              <a:buClr>
                <a:schemeClr val="accent1"/>
              </a:buClr>
              <a:buFont typeface="Calibri" panose="020F0502020204030204" pitchFamily="34" charset="0"/>
              <a:buChar char="•"/>
            </a:pPr>
            <a:r>
              <a:rPr lang="en-US" dirty="0"/>
              <a:t>Poverty is </a:t>
            </a:r>
            <a:r>
              <a:rPr lang="en-US" u="sng" dirty="0"/>
              <a:t>multidimensional</a:t>
            </a:r>
          </a:p>
          <a:p>
            <a:pPr marL="380990" indent="-380990" defTabSz="914400">
              <a:lnSpc>
                <a:spcPct val="90000"/>
              </a:lnSpc>
              <a:spcAft>
                <a:spcPts val="800"/>
              </a:spcAft>
              <a:buClr>
                <a:schemeClr val="accent1"/>
              </a:buClr>
              <a:buFont typeface="Calibri" panose="020F0502020204030204" pitchFamily="34" charset="0"/>
              <a:buChar char="•"/>
            </a:pPr>
            <a:endParaRPr lang="en-US" dirty="0"/>
          </a:p>
          <a:p>
            <a:pPr marL="380990" indent="-380990" defTabSz="914400">
              <a:lnSpc>
                <a:spcPct val="90000"/>
              </a:lnSpc>
              <a:spcAft>
                <a:spcPts val="800"/>
              </a:spcAft>
              <a:buClr>
                <a:schemeClr val="accent1"/>
              </a:buClr>
              <a:buFont typeface="Calibri" panose="020F0502020204030204" pitchFamily="34" charset="0"/>
              <a:buChar char="•"/>
            </a:pPr>
            <a:r>
              <a:rPr lang="en-US" dirty="0"/>
              <a:t>Are the current E&amp;S practices and policies of the WBG effective?</a:t>
            </a:r>
          </a:p>
          <a:p>
            <a:pPr marL="380990" indent="-380990" defTabSz="914400">
              <a:lnSpc>
                <a:spcPct val="90000"/>
              </a:lnSpc>
              <a:spcAft>
                <a:spcPts val="800"/>
              </a:spcAft>
              <a:buClr>
                <a:schemeClr val="accent1"/>
              </a:buClr>
              <a:buFont typeface="Calibri" panose="020F0502020204030204" pitchFamily="34" charset="0"/>
              <a:buChar char="•"/>
            </a:pPr>
            <a:r>
              <a:rPr lang="en-US" dirty="0"/>
              <a:t>Are they effectively aligned to address multiple dimensions of poverty and prosperity?</a:t>
            </a:r>
          </a:p>
        </p:txBody>
      </p:sp>
      <p:sp>
        <p:nvSpPr>
          <p:cNvPr id="36" name="Rectangle 35">
            <a:extLst>
              <a:ext uri="{FF2B5EF4-FFF2-40B4-BE49-F238E27FC236}">
                <a16:creationId xmlns:a16="http://schemas.microsoft.com/office/drawing/2014/main" id="{F0023454-C8F8-4D6E-8537-CCFD0CA394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8" name="Rectangle 37">
            <a:extLst>
              <a:ext uri="{FF2B5EF4-FFF2-40B4-BE49-F238E27FC236}">
                <a16:creationId xmlns:a16="http://schemas.microsoft.com/office/drawing/2014/main" id="{7E074050-0E37-4F72-95BE-2439FAD04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5" name="Segnaposto testo 5">
            <a:extLst>
              <a:ext uri="{FF2B5EF4-FFF2-40B4-BE49-F238E27FC236}">
                <a16:creationId xmlns:a16="http://schemas.microsoft.com/office/drawing/2014/main" id="{E6E82DD0-0CD2-F669-92DA-BE7ED7882370}"/>
              </a:ext>
            </a:extLst>
          </p:cNvPr>
          <p:cNvSpPr txBox="1">
            <a:spLocks/>
          </p:cNvSpPr>
          <p:nvPr/>
        </p:nvSpPr>
        <p:spPr>
          <a:xfrm>
            <a:off x="10698974" y="5935578"/>
            <a:ext cx="2329049" cy="600891"/>
          </a:xfrm>
          <a:prstGeom prst="rect">
            <a:avLst/>
          </a:prstGeom>
        </p:spPr>
        <p:txBody>
          <a:bodyPr vert="horz" lIns="121920" tIns="60960" rIns="121920" bIns="60960" anchor="ctr"/>
          <a:lstStyle>
            <a:defPPr>
              <a:defRPr lang="en-US"/>
            </a:defPPr>
            <a:lvl1pPr marL="0" indent="0" algn="l" defTabSz="609585" rtl="0" eaLnBrk="1" latinLnBrk="0" hangingPunct="1">
              <a:lnSpc>
                <a:spcPct val="150000"/>
              </a:lnSpc>
              <a:spcBef>
                <a:spcPct val="20000"/>
              </a:spcBef>
              <a:buFont typeface="Arial"/>
              <a:buNone/>
              <a:defRPr lang="it-IT" sz="2400" kern="1200">
                <a:solidFill>
                  <a:schemeClr val="tx1"/>
                </a:solidFill>
                <a:latin typeface="+mn-lt"/>
                <a:ea typeface="+mn-ea"/>
                <a:cs typeface="+mn-cs"/>
              </a:defRPr>
            </a:lvl1pPr>
            <a:lvl2pPr marL="609585" indent="-380990" algn="l" defTabSz="609585" rtl="0" eaLnBrk="1" latinLnBrk="0" hangingPunct="1">
              <a:spcBef>
                <a:spcPct val="20000"/>
              </a:spcBef>
              <a:buFont typeface="Wingdings" panose="05000000000000000000" pitchFamily="2" charset="2"/>
              <a:buChar char="§"/>
              <a:defRPr lang="it-IT" sz="2400" kern="1200">
                <a:solidFill>
                  <a:schemeClr val="tx1"/>
                </a:solidFill>
                <a:latin typeface="+mn-lt"/>
                <a:ea typeface="+mn-ea"/>
                <a:cs typeface="+mn-cs"/>
              </a:defRPr>
            </a:lvl2pPr>
            <a:lvl3pPr marL="1219170" indent="-228600" algn="l" defTabSz="609585" rtl="0" eaLnBrk="1" latinLnBrk="0" hangingPunct="1">
              <a:spcBef>
                <a:spcPct val="20000"/>
              </a:spcBef>
              <a:buFont typeface="Arial"/>
              <a:buChar char="•"/>
              <a:defRPr sz="2400" kern="1200">
                <a:solidFill>
                  <a:schemeClr val="tx1"/>
                </a:solidFill>
                <a:latin typeface="+mn-lt"/>
                <a:ea typeface="+mn-ea"/>
                <a:cs typeface="+mn-cs"/>
              </a:defRPr>
            </a:lvl3pPr>
            <a:lvl4pPr marL="1828754" indent="-228600" algn="l" defTabSz="609585" rtl="0" eaLnBrk="1" latinLnBrk="0" hangingPunct="1">
              <a:spcBef>
                <a:spcPct val="20000"/>
              </a:spcBef>
              <a:buFont typeface="Arial"/>
              <a:buChar char="–"/>
              <a:defRPr sz="2400" kern="1200">
                <a:solidFill>
                  <a:schemeClr val="tx1"/>
                </a:solidFill>
                <a:latin typeface="+mn-lt"/>
                <a:ea typeface="+mn-ea"/>
                <a:cs typeface="+mn-cs"/>
              </a:defRPr>
            </a:lvl4pPr>
            <a:lvl5pPr marL="2438339" indent="-228600" algn="l" defTabSz="609585" rtl="0" eaLnBrk="1" latinLnBrk="0" hangingPunct="1">
              <a:spcBef>
                <a:spcPct val="20000"/>
              </a:spcBef>
              <a:buFont typeface="Arial"/>
              <a:buChar char="»"/>
              <a:defRPr sz="2400" kern="1200">
                <a:solidFill>
                  <a:schemeClr val="tx1"/>
                </a:solidFill>
                <a:latin typeface="+mn-lt"/>
                <a:ea typeface="+mn-ea"/>
                <a:cs typeface="+mn-cs"/>
              </a:defRPr>
            </a:lvl5pPr>
            <a:lvl6pPr marL="3047924" indent="-228600" algn="l" defTabSz="609585" rtl="0" eaLnBrk="1" latinLnBrk="0" hangingPunct="1">
              <a:spcBef>
                <a:spcPct val="20000"/>
              </a:spcBef>
              <a:buFont typeface="Arial"/>
              <a:buChar char="•"/>
              <a:defRPr sz="2400" kern="1200">
                <a:solidFill>
                  <a:schemeClr val="tx1"/>
                </a:solidFill>
                <a:latin typeface="+mn-lt"/>
                <a:ea typeface="+mn-ea"/>
                <a:cs typeface="+mn-cs"/>
              </a:defRPr>
            </a:lvl6pPr>
            <a:lvl7pPr marL="3657509" indent="-228600" algn="l" defTabSz="609585" rtl="0" eaLnBrk="1" latinLnBrk="0" hangingPunct="1">
              <a:spcBef>
                <a:spcPct val="20000"/>
              </a:spcBef>
              <a:buFont typeface="Arial"/>
              <a:buChar char="•"/>
              <a:defRPr sz="2400" kern="1200">
                <a:solidFill>
                  <a:schemeClr val="tx1"/>
                </a:solidFill>
                <a:latin typeface="+mn-lt"/>
                <a:ea typeface="+mn-ea"/>
                <a:cs typeface="+mn-cs"/>
              </a:defRPr>
            </a:lvl7pPr>
            <a:lvl8pPr marL="4267093" indent="-228600" algn="l" defTabSz="609585" rtl="0" eaLnBrk="1" latinLnBrk="0" hangingPunct="1">
              <a:spcBef>
                <a:spcPct val="20000"/>
              </a:spcBef>
              <a:buFont typeface="Arial"/>
              <a:buChar char="•"/>
              <a:defRPr sz="2400" kern="1200">
                <a:solidFill>
                  <a:schemeClr val="tx1"/>
                </a:solidFill>
                <a:latin typeface="+mn-lt"/>
                <a:ea typeface="+mn-ea"/>
                <a:cs typeface="+mn-cs"/>
              </a:defRPr>
            </a:lvl8pPr>
            <a:lvl9pPr marL="4876678" indent="-228600" algn="l" defTabSz="609585"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00000"/>
              </a:lnSpc>
              <a:spcBef>
                <a:spcPts val="0"/>
              </a:spcBef>
              <a:spcAft>
                <a:spcPts val="800"/>
              </a:spcAft>
            </a:pPr>
            <a:r>
              <a:rPr lang="en-GB" sz="1100" i="1" dirty="0">
                <a:solidFill>
                  <a:srgbClr val="3EB1C8"/>
                </a:solidFill>
              </a:rPr>
              <a:t>Photo - source: Author</a:t>
            </a:r>
          </a:p>
        </p:txBody>
      </p:sp>
    </p:spTree>
    <p:extLst>
      <p:ext uri="{BB962C8B-B14F-4D97-AF65-F5344CB8AC3E}">
        <p14:creationId xmlns:p14="http://schemas.microsoft.com/office/powerpoint/2010/main" val="348199869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35" name="Rectangle 22">
            <a:extLst>
              <a:ext uri="{FF2B5EF4-FFF2-40B4-BE49-F238E27FC236}">
                <a16:creationId xmlns:a16="http://schemas.microsoft.com/office/drawing/2014/main" id="{6720D536-430C-4E83-931F-71D0EBAAF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6" name="Rectangle 24">
            <a:extLst>
              <a:ext uri="{FF2B5EF4-FFF2-40B4-BE49-F238E27FC236}">
                <a16:creationId xmlns:a16="http://schemas.microsoft.com/office/drawing/2014/main" id="{29FCD79B-C962-4F96-83EC-55FFB0FA1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cxnSp>
        <p:nvCxnSpPr>
          <p:cNvPr id="37" name="Straight Connector 26">
            <a:extLst>
              <a:ext uri="{FF2B5EF4-FFF2-40B4-BE49-F238E27FC236}">
                <a16:creationId xmlns:a16="http://schemas.microsoft.com/office/drawing/2014/main" id="{70EB3855-9AB3-4744-B89F-03807DCD38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8" name="Rectangle 28">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egnaposto testo 4">
            <a:extLst>
              <a:ext uri="{FF2B5EF4-FFF2-40B4-BE49-F238E27FC236}">
                <a16:creationId xmlns:a16="http://schemas.microsoft.com/office/drawing/2014/main" id="{3E9161AD-48FD-7029-E832-0B9845BA0A50}"/>
              </a:ext>
            </a:extLst>
          </p:cNvPr>
          <p:cNvSpPr txBox="1">
            <a:spLocks/>
          </p:cNvSpPr>
          <p:nvPr/>
        </p:nvSpPr>
        <p:spPr>
          <a:xfrm>
            <a:off x="949047" y="643466"/>
            <a:ext cx="2771273" cy="5225627"/>
          </a:xfrm>
          <a:prstGeom prst="rect">
            <a:avLst/>
          </a:prstGeom>
        </p:spPr>
        <p:txBody>
          <a:bodyPr vert="horz" lIns="91440" tIns="45720" rIns="91440" bIns="45720" rtlCol="0" anchor="ctr">
            <a:normAutofit/>
          </a:bodyPr>
          <a:lstStyle>
            <a:defPPr>
              <a:defRPr lang="en-US"/>
            </a:defPPr>
            <a:lvl1pPr marL="0" algn="l" defTabSz="609585" rtl="0" eaLnBrk="1" latinLnBrk="0" hangingPunct="1">
              <a:defRPr sz="2400" kern="1200" cap="all" baseline="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600" spc="-50" dirty="0">
                <a:solidFill>
                  <a:schemeClr val="tx1">
                    <a:lumMod val="75000"/>
                    <a:lumOff val="25000"/>
                  </a:schemeClr>
                </a:solidFill>
                <a:latin typeface="+mj-lt"/>
                <a:ea typeface="+mj-ea"/>
                <a:cs typeface="+mj-cs"/>
              </a:rPr>
              <a:t>Question</a:t>
            </a:r>
          </a:p>
        </p:txBody>
      </p:sp>
      <p:cxnSp>
        <p:nvCxnSpPr>
          <p:cNvPr id="39" name="Straight Connector 30">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3" name="Segnaposto testo 5">
            <a:extLst>
              <a:ext uri="{FF2B5EF4-FFF2-40B4-BE49-F238E27FC236}">
                <a16:creationId xmlns:a16="http://schemas.microsoft.com/office/drawing/2014/main" id="{26327F8F-B9AF-8F12-A4D4-96E5B8627E9F}"/>
              </a:ext>
            </a:extLst>
          </p:cNvPr>
          <p:cNvSpPr txBox="1">
            <a:spLocks/>
          </p:cNvSpPr>
          <p:nvPr/>
        </p:nvSpPr>
        <p:spPr>
          <a:xfrm>
            <a:off x="4351019" y="643466"/>
            <a:ext cx="6895973" cy="5225628"/>
          </a:xfrm>
          <a:prstGeom prst="rect">
            <a:avLst/>
          </a:prstGeom>
        </p:spPr>
        <p:txBody>
          <a:bodyPr vert="horz" lIns="0" tIns="45720" rIns="0" bIns="45720" rtlCol="0" anchor="ct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400">
              <a:lnSpc>
                <a:spcPct val="85000"/>
              </a:lnSpc>
              <a:spcBef>
                <a:spcPct val="0"/>
              </a:spcBef>
              <a:spcAft>
                <a:spcPts val="600"/>
              </a:spcAft>
            </a:pPr>
            <a:r>
              <a:rPr lang="en-US" sz="3200" spc="-50" dirty="0">
                <a:solidFill>
                  <a:schemeClr val="tx1">
                    <a:lumMod val="75000"/>
                    <a:lumOff val="25000"/>
                  </a:schemeClr>
                </a:solidFill>
                <a:latin typeface="+mj-lt"/>
                <a:ea typeface="+mj-ea"/>
                <a:cs typeface="+mj-cs"/>
              </a:rPr>
              <a:t>Do you think current E&amp;S policies and practices of international financial institutions effectively address multiple dimensions of poverty?</a:t>
            </a:r>
          </a:p>
        </p:txBody>
      </p:sp>
      <p:sp>
        <p:nvSpPr>
          <p:cNvPr id="40" name="Rectangle 32">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7" name="Picture 6" descr="A hand holding a red card&#10;&#10;Description automatically generated">
            <a:extLst>
              <a:ext uri="{FF2B5EF4-FFF2-40B4-BE49-F238E27FC236}">
                <a16:creationId xmlns:a16="http://schemas.microsoft.com/office/drawing/2014/main" id="{F05FF753-5303-3171-57AA-9329459C8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8606" y="3672106"/>
            <a:ext cx="2728694" cy="2728694"/>
          </a:xfrm>
          <a:prstGeom prst="rect">
            <a:avLst/>
          </a:prstGeom>
        </p:spPr>
      </p:pic>
    </p:spTree>
    <p:extLst>
      <p:ext uri="{BB962C8B-B14F-4D97-AF65-F5344CB8AC3E}">
        <p14:creationId xmlns:p14="http://schemas.microsoft.com/office/powerpoint/2010/main" val="130156349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o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5436</TotalTime>
  <Words>4904</Words>
  <Application>Microsoft Office PowerPoint</Application>
  <PresentationFormat>Widescreen</PresentationFormat>
  <Paragraphs>563</Paragraphs>
  <Slides>54</Slides>
  <Notes>42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54</vt:i4>
      </vt:variant>
    </vt:vector>
  </HeadingPairs>
  <TitlesOfParts>
    <vt:vector size="61" baseType="lpstr">
      <vt:lpstr>Arial</vt:lpstr>
      <vt:lpstr>Calibri</vt:lpstr>
      <vt:lpstr>Calibri Light</vt:lpstr>
      <vt:lpstr>Courier New</vt:lpstr>
      <vt:lpstr>Wingdings</vt:lpstr>
      <vt:lpstr>Retrospect</vt:lpstr>
      <vt:lpstr>1_Tema di Office</vt:lpstr>
      <vt:lpstr>Embedding Community Investment in the Environmental &amp; Social Standards of International Financial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Shelli@iaia.org</dc:creator>
  <cp:lastModifiedBy>IA IA</cp:lastModifiedBy>
  <cp:revision>141</cp:revision>
  <dcterms:created xsi:type="dcterms:W3CDTF">2021-03-12T15:33:11Z</dcterms:created>
  <dcterms:modified xsi:type="dcterms:W3CDTF">2024-02-20T19:16:05Z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6175487-42af-4492-84fe-2b4054e011bd_Enabled">
    <vt:lpwstr>true</vt:lpwstr>
  </property>
  <property fmtid="{D5CDD505-2E9C-101B-9397-08002B2CF9AE}" pid="3" name="MSIP_Label_a6175487-42af-4492-84fe-2b4054e011bd_SetDate">
    <vt:lpwstr>2023-04-18T13:49:16Z</vt:lpwstr>
  </property>
  <property fmtid="{D5CDD505-2E9C-101B-9397-08002B2CF9AE}" pid="4" name="MSIP_Label_a6175487-42af-4492-84fe-2b4054e011bd_Method">
    <vt:lpwstr>Privileged</vt:lpwstr>
  </property>
  <property fmtid="{D5CDD505-2E9C-101B-9397-08002B2CF9AE}" pid="5" name="MSIP_Label_a6175487-42af-4492-84fe-2b4054e011bd_Name">
    <vt:lpwstr>Public</vt:lpwstr>
  </property>
  <property fmtid="{D5CDD505-2E9C-101B-9397-08002B2CF9AE}" pid="6" name="MSIP_Label_a6175487-42af-4492-84fe-2b4054e011bd_SiteId">
    <vt:lpwstr>76e3e3ff-fce0-45ec-a946-bc44d69a9b7e</vt:lpwstr>
  </property>
  <property fmtid="{D5CDD505-2E9C-101B-9397-08002B2CF9AE}" pid="7" name="MSIP_Label_a6175487-42af-4492-84fe-2b4054e011bd_ActionId">
    <vt:lpwstr>6a8b283e-7064-4087-bf06-1ec23e5302c3</vt:lpwstr>
  </property>
  <property fmtid="{D5CDD505-2E9C-101B-9397-08002B2CF9AE}" pid="8" name="MSIP_Label_a6175487-42af-4492-84fe-2b4054e011bd_ContentBits">
    <vt:lpwstr>0</vt:lpwstr>
  </property>
</Properties>
</file>