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303" r:id="rId2"/>
    <p:sldId id="257" r:id="rId3"/>
    <p:sldId id="304" r:id="rId4"/>
    <p:sldId id="259" r:id="rId5"/>
    <p:sldId id="256" r:id="rId6"/>
    <p:sldId id="258" r:id="rId7"/>
    <p:sldId id="284" r:id="rId8"/>
    <p:sldId id="283" r:id="rId9"/>
    <p:sldId id="276" r:id="rId10"/>
    <p:sldId id="273" r:id="rId11"/>
    <p:sldId id="302" r:id="rId12"/>
    <p:sldId id="260" r:id="rId13"/>
    <p:sldId id="285" r:id="rId14"/>
    <p:sldId id="286" r:id="rId15"/>
    <p:sldId id="292" r:id="rId16"/>
    <p:sldId id="295" r:id="rId17"/>
    <p:sldId id="297" r:id="rId18"/>
    <p:sldId id="296" r:id="rId19"/>
    <p:sldId id="293" r:id="rId20"/>
    <p:sldId id="264" r:id="rId21"/>
    <p:sldId id="280" r:id="rId22"/>
    <p:sldId id="300" r:id="rId23"/>
    <p:sldId id="294" r:id="rId24"/>
    <p:sldId id="287" r:id="rId25"/>
    <p:sldId id="290" r:id="rId26"/>
    <p:sldId id="301" r:id="rId27"/>
    <p:sldId id="299" r:id="rId28"/>
    <p:sldId id="263" r:id="rId29"/>
    <p:sldId id="261" r:id="rId30"/>
  </p:sldIdLst>
  <p:sldSz cx="12192000" cy="6858000"/>
  <p:notesSz cx="6858000" cy="9144000"/>
  <p:defaultTextStyle>
    <a:defPPr>
      <a:defRPr lang="cs-I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1651"/>
    <a:srgbClr val="FF9300"/>
    <a:srgbClr val="A16913"/>
    <a:srgbClr val="72AA09"/>
    <a:srgbClr val="A0D02E"/>
    <a:srgbClr val="8CD00A"/>
    <a:srgbClr val="7DBA0A"/>
    <a:srgbClr val="7FD013"/>
    <a:srgbClr val="009193"/>
    <a:srgbClr val="5C94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99"/>
    <p:restoredTop sz="79062"/>
  </p:normalViewPr>
  <p:slideViewPr>
    <p:cSldViewPr snapToGrid="0" snapToObjects="1">
      <p:cViewPr varScale="1">
        <p:scale>
          <a:sx n="68" d="100"/>
          <a:sy n="68" d="100"/>
        </p:scale>
        <p:origin x="821" y="6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8215A-5677-4D4A-879F-A4FA76B467BC}"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B88E7058-73B8-435A-91F0-1A8A4F2BB190}">
      <dgm:prSet/>
      <dgm:spPr/>
      <dgm:t>
        <a:bodyPr/>
        <a:lstStyle/>
        <a:p>
          <a:r>
            <a:rPr lang="en-GB"/>
            <a:t>makes a substantial contribution to at least one of these environmental objectives; </a:t>
          </a:r>
          <a:endParaRPr lang="en-US"/>
        </a:p>
      </dgm:t>
    </dgm:pt>
    <dgm:pt modelId="{AE06E990-A26C-468B-8F54-C6402E0BAD46}" type="parTrans" cxnId="{CA5AAAF2-154B-432D-B977-50B601D144CF}">
      <dgm:prSet/>
      <dgm:spPr/>
      <dgm:t>
        <a:bodyPr/>
        <a:lstStyle/>
        <a:p>
          <a:endParaRPr lang="en-US"/>
        </a:p>
      </dgm:t>
    </dgm:pt>
    <dgm:pt modelId="{D79EA4AE-3800-4A1A-9AED-0DB54905444F}" type="sibTrans" cxnId="{CA5AAAF2-154B-432D-B977-50B601D144CF}">
      <dgm:prSet/>
      <dgm:spPr/>
      <dgm:t>
        <a:bodyPr/>
        <a:lstStyle/>
        <a:p>
          <a:endParaRPr lang="en-US"/>
        </a:p>
      </dgm:t>
    </dgm:pt>
    <dgm:pt modelId="{79E01427-0C46-433F-8B3E-70ADC77EC762}">
      <dgm:prSet/>
      <dgm:spPr/>
      <dgm:t>
        <a:bodyPr/>
        <a:lstStyle/>
        <a:p>
          <a:r>
            <a:rPr lang="en-GB"/>
            <a:t>does no significant harm to any other environmental objectives; </a:t>
          </a:r>
          <a:endParaRPr lang="en-US"/>
        </a:p>
      </dgm:t>
    </dgm:pt>
    <dgm:pt modelId="{7FE417DF-5575-4B6D-A446-C4201B9792F4}" type="parTrans" cxnId="{260C8A9D-56E8-4891-A7A9-F77A71DD1E89}">
      <dgm:prSet/>
      <dgm:spPr/>
      <dgm:t>
        <a:bodyPr/>
        <a:lstStyle/>
        <a:p>
          <a:endParaRPr lang="en-US"/>
        </a:p>
      </dgm:t>
    </dgm:pt>
    <dgm:pt modelId="{CA36DF8F-B115-4207-ADFF-B9B0EFA61D3E}" type="sibTrans" cxnId="{260C8A9D-56E8-4891-A7A9-F77A71DD1E89}">
      <dgm:prSet/>
      <dgm:spPr/>
      <dgm:t>
        <a:bodyPr/>
        <a:lstStyle/>
        <a:p>
          <a:endParaRPr lang="en-US"/>
        </a:p>
      </dgm:t>
    </dgm:pt>
    <dgm:pt modelId="{5D3416D7-4A14-43C6-B3D3-2ACA0A8935EC}">
      <dgm:prSet/>
      <dgm:spPr/>
      <dgm:t>
        <a:bodyPr/>
        <a:lstStyle/>
        <a:p>
          <a:r>
            <a:rPr lang="en-GB"/>
            <a:t>complies with minimum social safeguards; and </a:t>
          </a:r>
          <a:endParaRPr lang="en-US"/>
        </a:p>
      </dgm:t>
    </dgm:pt>
    <dgm:pt modelId="{A18E7BE6-785D-4572-BDD5-81DF2CCED2F6}" type="parTrans" cxnId="{A999FAAB-6404-443A-BBF3-AF8867F4D51D}">
      <dgm:prSet/>
      <dgm:spPr/>
      <dgm:t>
        <a:bodyPr/>
        <a:lstStyle/>
        <a:p>
          <a:endParaRPr lang="en-US"/>
        </a:p>
      </dgm:t>
    </dgm:pt>
    <dgm:pt modelId="{24231848-0D1D-4427-ACC9-9282A438FA4B}" type="sibTrans" cxnId="{A999FAAB-6404-443A-BBF3-AF8867F4D51D}">
      <dgm:prSet/>
      <dgm:spPr/>
      <dgm:t>
        <a:bodyPr/>
        <a:lstStyle/>
        <a:p>
          <a:endParaRPr lang="en-US"/>
        </a:p>
      </dgm:t>
    </dgm:pt>
    <dgm:pt modelId="{9D635F07-2623-424C-BB49-A3497998C767}">
      <dgm:prSet/>
      <dgm:spPr/>
      <dgm:t>
        <a:bodyPr/>
        <a:lstStyle/>
        <a:p>
          <a:r>
            <a:rPr lang="en-GB"/>
            <a:t>complies with technical screening criteria established by the European Commission through so-called Delegated Acts.</a:t>
          </a:r>
          <a:endParaRPr lang="en-US"/>
        </a:p>
      </dgm:t>
    </dgm:pt>
    <dgm:pt modelId="{300A620A-9144-4ACC-A4FA-5321F1F120CA}" type="parTrans" cxnId="{0CCE9F93-688A-43BE-9946-64D5600EEE15}">
      <dgm:prSet/>
      <dgm:spPr/>
      <dgm:t>
        <a:bodyPr/>
        <a:lstStyle/>
        <a:p>
          <a:endParaRPr lang="en-US"/>
        </a:p>
      </dgm:t>
    </dgm:pt>
    <dgm:pt modelId="{876474C7-947D-4178-BEF9-F3B8C38BA99A}" type="sibTrans" cxnId="{0CCE9F93-688A-43BE-9946-64D5600EEE15}">
      <dgm:prSet/>
      <dgm:spPr/>
      <dgm:t>
        <a:bodyPr/>
        <a:lstStyle/>
        <a:p>
          <a:endParaRPr lang="en-US"/>
        </a:p>
      </dgm:t>
    </dgm:pt>
    <dgm:pt modelId="{568CAF3B-3C2F-A741-B085-4E036D73C7FA}" type="pres">
      <dgm:prSet presAssocID="{5718215A-5677-4D4A-879F-A4FA76B467BC}" presName="linear" presStyleCnt="0">
        <dgm:presLayoutVars>
          <dgm:animLvl val="lvl"/>
          <dgm:resizeHandles val="exact"/>
        </dgm:presLayoutVars>
      </dgm:prSet>
      <dgm:spPr/>
    </dgm:pt>
    <dgm:pt modelId="{B5B39AC2-70EF-4F40-9ED6-FFBCB23CCAB7}" type="pres">
      <dgm:prSet presAssocID="{B88E7058-73B8-435A-91F0-1A8A4F2BB190}" presName="parentText" presStyleLbl="node1" presStyleIdx="0" presStyleCnt="4">
        <dgm:presLayoutVars>
          <dgm:chMax val="0"/>
          <dgm:bulletEnabled val="1"/>
        </dgm:presLayoutVars>
      </dgm:prSet>
      <dgm:spPr/>
    </dgm:pt>
    <dgm:pt modelId="{1DF01F10-2E10-6E49-91CF-3015C7EDFABA}" type="pres">
      <dgm:prSet presAssocID="{D79EA4AE-3800-4A1A-9AED-0DB54905444F}" presName="spacer" presStyleCnt="0"/>
      <dgm:spPr/>
    </dgm:pt>
    <dgm:pt modelId="{28C5901E-5967-624C-A826-3B71D2C40D28}" type="pres">
      <dgm:prSet presAssocID="{79E01427-0C46-433F-8B3E-70ADC77EC762}" presName="parentText" presStyleLbl="node1" presStyleIdx="1" presStyleCnt="4">
        <dgm:presLayoutVars>
          <dgm:chMax val="0"/>
          <dgm:bulletEnabled val="1"/>
        </dgm:presLayoutVars>
      </dgm:prSet>
      <dgm:spPr/>
    </dgm:pt>
    <dgm:pt modelId="{F0897466-07BF-ED44-AA8F-9571069BBF16}" type="pres">
      <dgm:prSet presAssocID="{CA36DF8F-B115-4207-ADFF-B9B0EFA61D3E}" presName="spacer" presStyleCnt="0"/>
      <dgm:spPr/>
    </dgm:pt>
    <dgm:pt modelId="{856B0363-DF15-B74E-AA59-42AC998C4726}" type="pres">
      <dgm:prSet presAssocID="{5D3416D7-4A14-43C6-B3D3-2ACA0A8935EC}" presName="parentText" presStyleLbl="node1" presStyleIdx="2" presStyleCnt="4">
        <dgm:presLayoutVars>
          <dgm:chMax val="0"/>
          <dgm:bulletEnabled val="1"/>
        </dgm:presLayoutVars>
      </dgm:prSet>
      <dgm:spPr/>
    </dgm:pt>
    <dgm:pt modelId="{F651C59E-04BA-8840-A39E-FCD6490ACF00}" type="pres">
      <dgm:prSet presAssocID="{24231848-0D1D-4427-ACC9-9282A438FA4B}" presName="spacer" presStyleCnt="0"/>
      <dgm:spPr/>
    </dgm:pt>
    <dgm:pt modelId="{67CF35AB-BF0F-F746-8F3F-B8F9F9238DF0}" type="pres">
      <dgm:prSet presAssocID="{9D635F07-2623-424C-BB49-A3497998C767}" presName="parentText" presStyleLbl="node1" presStyleIdx="3" presStyleCnt="4">
        <dgm:presLayoutVars>
          <dgm:chMax val="0"/>
          <dgm:bulletEnabled val="1"/>
        </dgm:presLayoutVars>
      </dgm:prSet>
      <dgm:spPr/>
    </dgm:pt>
  </dgm:ptLst>
  <dgm:cxnLst>
    <dgm:cxn modelId="{45540543-1834-BE45-A30C-7368CD1FD1AF}" type="presOf" srcId="{5D3416D7-4A14-43C6-B3D3-2ACA0A8935EC}" destId="{856B0363-DF15-B74E-AA59-42AC998C4726}" srcOrd="0" destOrd="0" presId="urn:microsoft.com/office/officeart/2005/8/layout/vList2"/>
    <dgm:cxn modelId="{FCF5D56D-67D8-774F-A4CD-0FC563F3C2E7}" type="presOf" srcId="{79E01427-0C46-433F-8B3E-70ADC77EC762}" destId="{28C5901E-5967-624C-A826-3B71D2C40D28}" srcOrd="0" destOrd="0" presId="urn:microsoft.com/office/officeart/2005/8/layout/vList2"/>
    <dgm:cxn modelId="{8DFA167C-9044-3C4A-87C3-B6EF33A84D8F}" type="presOf" srcId="{9D635F07-2623-424C-BB49-A3497998C767}" destId="{67CF35AB-BF0F-F746-8F3F-B8F9F9238DF0}" srcOrd="0" destOrd="0" presId="urn:microsoft.com/office/officeart/2005/8/layout/vList2"/>
    <dgm:cxn modelId="{0CCE9F93-688A-43BE-9946-64D5600EEE15}" srcId="{5718215A-5677-4D4A-879F-A4FA76B467BC}" destId="{9D635F07-2623-424C-BB49-A3497998C767}" srcOrd="3" destOrd="0" parTransId="{300A620A-9144-4ACC-A4FA-5321F1F120CA}" sibTransId="{876474C7-947D-4178-BEF9-F3B8C38BA99A}"/>
    <dgm:cxn modelId="{260C8A9D-56E8-4891-A7A9-F77A71DD1E89}" srcId="{5718215A-5677-4D4A-879F-A4FA76B467BC}" destId="{79E01427-0C46-433F-8B3E-70ADC77EC762}" srcOrd="1" destOrd="0" parTransId="{7FE417DF-5575-4B6D-A446-C4201B9792F4}" sibTransId="{CA36DF8F-B115-4207-ADFF-B9B0EFA61D3E}"/>
    <dgm:cxn modelId="{A999FAAB-6404-443A-BBF3-AF8867F4D51D}" srcId="{5718215A-5677-4D4A-879F-A4FA76B467BC}" destId="{5D3416D7-4A14-43C6-B3D3-2ACA0A8935EC}" srcOrd="2" destOrd="0" parTransId="{A18E7BE6-785D-4572-BDD5-81DF2CCED2F6}" sibTransId="{24231848-0D1D-4427-ACC9-9282A438FA4B}"/>
    <dgm:cxn modelId="{D252A8D5-3AF3-2F47-9E46-14CF8078EAA4}" type="presOf" srcId="{5718215A-5677-4D4A-879F-A4FA76B467BC}" destId="{568CAF3B-3C2F-A741-B085-4E036D73C7FA}" srcOrd="0" destOrd="0" presId="urn:microsoft.com/office/officeart/2005/8/layout/vList2"/>
    <dgm:cxn modelId="{CA5AAAF2-154B-432D-B977-50B601D144CF}" srcId="{5718215A-5677-4D4A-879F-A4FA76B467BC}" destId="{B88E7058-73B8-435A-91F0-1A8A4F2BB190}" srcOrd="0" destOrd="0" parTransId="{AE06E990-A26C-468B-8F54-C6402E0BAD46}" sibTransId="{D79EA4AE-3800-4A1A-9AED-0DB54905444F}"/>
    <dgm:cxn modelId="{08558DFD-8A11-BB4E-8DA5-7EB7BC81EE58}" type="presOf" srcId="{B88E7058-73B8-435A-91F0-1A8A4F2BB190}" destId="{B5B39AC2-70EF-4F40-9ED6-FFBCB23CCAB7}" srcOrd="0" destOrd="0" presId="urn:microsoft.com/office/officeart/2005/8/layout/vList2"/>
    <dgm:cxn modelId="{503AFDEE-F960-6E4E-9503-DCA7E98132E0}" type="presParOf" srcId="{568CAF3B-3C2F-A741-B085-4E036D73C7FA}" destId="{B5B39AC2-70EF-4F40-9ED6-FFBCB23CCAB7}" srcOrd="0" destOrd="0" presId="urn:microsoft.com/office/officeart/2005/8/layout/vList2"/>
    <dgm:cxn modelId="{94D9156D-4E86-A543-953B-EDAC2906E09F}" type="presParOf" srcId="{568CAF3B-3C2F-A741-B085-4E036D73C7FA}" destId="{1DF01F10-2E10-6E49-91CF-3015C7EDFABA}" srcOrd="1" destOrd="0" presId="urn:microsoft.com/office/officeart/2005/8/layout/vList2"/>
    <dgm:cxn modelId="{49CD9475-0924-244D-AC4A-75DB95CCE0C2}" type="presParOf" srcId="{568CAF3B-3C2F-A741-B085-4E036D73C7FA}" destId="{28C5901E-5967-624C-A826-3B71D2C40D28}" srcOrd="2" destOrd="0" presId="urn:microsoft.com/office/officeart/2005/8/layout/vList2"/>
    <dgm:cxn modelId="{D0369CED-72F7-0E4F-88D5-53D7B90C24A5}" type="presParOf" srcId="{568CAF3B-3C2F-A741-B085-4E036D73C7FA}" destId="{F0897466-07BF-ED44-AA8F-9571069BBF16}" srcOrd="3" destOrd="0" presId="urn:microsoft.com/office/officeart/2005/8/layout/vList2"/>
    <dgm:cxn modelId="{71A360B0-4E35-FD41-8C89-467088DF5474}" type="presParOf" srcId="{568CAF3B-3C2F-A741-B085-4E036D73C7FA}" destId="{856B0363-DF15-B74E-AA59-42AC998C4726}" srcOrd="4" destOrd="0" presId="urn:microsoft.com/office/officeart/2005/8/layout/vList2"/>
    <dgm:cxn modelId="{836E3AF3-334B-8E46-9B4F-D0EAF782297B}" type="presParOf" srcId="{568CAF3B-3C2F-A741-B085-4E036D73C7FA}" destId="{F651C59E-04BA-8840-A39E-FCD6490ACF00}" srcOrd="5" destOrd="0" presId="urn:microsoft.com/office/officeart/2005/8/layout/vList2"/>
    <dgm:cxn modelId="{754C1CF0-217E-9449-B34A-82B822E88D3E}" type="presParOf" srcId="{568CAF3B-3C2F-A741-B085-4E036D73C7FA}" destId="{67CF35AB-BF0F-F746-8F3F-B8F9F9238DF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AD692E-1AE1-405D-9EF1-2B411E9F63F9}" type="doc">
      <dgm:prSet loTypeId="urn:microsoft.com/office/officeart/2018/5/layout/IconCircleLabelList" loCatId="icon" qsTypeId="urn:microsoft.com/office/officeart/2005/8/quickstyle/simple1" qsCatId="simple" csTypeId="urn:microsoft.com/office/officeart/2005/8/colors/accent0_3" csCatId="mainScheme" phldr="1"/>
      <dgm:spPr/>
      <dgm:t>
        <a:bodyPr/>
        <a:lstStyle/>
        <a:p>
          <a:endParaRPr lang="en-US"/>
        </a:p>
      </dgm:t>
    </dgm:pt>
    <dgm:pt modelId="{187BB381-9AD8-459E-84A7-6F23418A8BBD}">
      <dgm:prSet/>
      <dgm:spPr/>
      <dgm:t>
        <a:bodyPr/>
        <a:lstStyle/>
        <a:p>
          <a:pPr>
            <a:lnSpc>
              <a:spcPct val="100000"/>
            </a:lnSpc>
            <a:defRPr cap="all"/>
          </a:pPr>
          <a:r>
            <a:rPr lang="en-US"/>
            <a:t>Business consulting company</a:t>
          </a:r>
        </a:p>
      </dgm:t>
    </dgm:pt>
    <dgm:pt modelId="{6A1E6DCB-981C-4D7C-8C3F-F7BBB0796AED}" type="parTrans" cxnId="{B4A6373A-6638-4F78-82D9-EC7E3DA30030}">
      <dgm:prSet/>
      <dgm:spPr/>
      <dgm:t>
        <a:bodyPr/>
        <a:lstStyle/>
        <a:p>
          <a:endParaRPr lang="en-US"/>
        </a:p>
      </dgm:t>
    </dgm:pt>
    <dgm:pt modelId="{6CF1D978-8985-40B0-8E7B-247729D0419E}" type="sibTrans" cxnId="{B4A6373A-6638-4F78-82D9-EC7E3DA30030}">
      <dgm:prSet/>
      <dgm:spPr/>
      <dgm:t>
        <a:bodyPr/>
        <a:lstStyle/>
        <a:p>
          <a:endParaRPr lang="en-US"/>
        </a:p>
      </dgm:t>
    </dgm:pt>
    <dgm:pt modelId="{8CB0FFA9-5E22-4DBF-BB49-5D868D721DBE}">
      <dgm:prSet/>
      <dgm:spPr/>
      <dgm:t>
        <a:bodyPr/>
        <a:lstStyle/>
        <a:p>
          <a:pPr>
            <a:lnSpc>
              <a:spcPct val="100000"/>
            </a:lnSpc>
            <a:defRPr cap="all"/>
          </a:pPr>
          <a:r>
            <a:rPr lang="cs-CZ"/>
            <a:t>EU programme management authority</a:t>
          </a:r>
          <a:endParaRPr lang="en-US"/>
        </a:p>
      </dgm:t>
    </dgm:pt>
    <dgm:pt modelId="{D0CEB89D-161F-4B86-A407-12E1EEE66727}" type="parTrans" cxnId="{71A444C3-5E1E-4B64-B5CC-46324A6242E8}">
      <dgm:prSet/>
      <dgm:spPr/>
      <dgm:t>
        <a:bodyPr/>
        <a:lstStyle/>
        <a:p>
          <a:endParaRPr lang="en-US"/>
        </a:p>
      </dgm:t>
    </dgm:pt>
    <dgm:pt modelId="{8CF19A9F-6FFF-490C-AB8F-B57D06F6C932}" type="sibTrans" cxnId="{71A444C3-5E1E-4B64-B5CC-46324A6242E8}">
      <dgm:prSet/>
      <dgm:spPr/>
      <dgm:t>
        <a:bodyPr/>
        <a:lstStyle/>
        <a:p>
          <a:endParaRPr lang="en-US"/>
        </a:p>
      </dgm:t>
    </dgm:pt>
    <dgm:pt modelId="{61999556-1E8D-4BF1-810C-5913A997DFE0}">
      <dgm:prSet/>
      <dgm:spPr/>
      <dgm:t>
        <a:bodyPr/>
        <a:lstStyle/>
        <a:p>
          <a:pPr>
            <a:lnSpc>
              <a:spcPct val="100000"/>
            </a:lnSpc>
            <a:defRPr cap="all"/>
          </a:pPr>
          <a:r>
            <a:rPr lang="en-US"/>
            <a:t>Infrastructure developer and operator</a:t>
          </a:r>
        </a:p>
      </dgm:t>
    </dgm:pt>
    <dgm:pt modelId="{D00465A6-12D3-4BE3-B09A-E2DA7FAA2366}" type="parTrans" cxnId="{AEB5DDC7-CEDC-4BDE-8809-A11A73DB1640}">
      <dgm:prSet/>
      <dgm:spPr/>
      <dgm:t>
        <a:bodyPr/>
        <a:lstStyle/>
        <a:p>
          <a:endParaRPr lang="en-US"/>
        </a:p>
      </dgm:t>
    </dgm:pt>
    <dgm:pt modelId="{BDEC37F9-951D-47DC-81D6-B4708F284535}" type="sibTrans" cxnId="{AEB5DDC7-CEDC-4BDE-8809-A11A73DB1640}">
      <dgm:prSet/>
      <dgm:spPr/>
      <dgm:t>
        <a:bodyPr/>
        <a:lstStyle/>
        <a:p>
          <a:endParaRPr lang="en-US"/>
        </a:p>
      </dgm:t>
    </dgm:pt>
    <dgm:pt modelId="{6DB93940-BE91-FE40-8E26-B5CF15985E3B}">
      <dgm:prSet/>
      <dgm:spPr/>
      <dgm:t>
        <a:bodyPr/>
        <a:lstStyle/>
        <a:p>
          <a:pPr>
            <a:lnSpc>
              <a:spcPct val="100000"/>
            </a:lnSpc>
            <a:defRPr cap="all"/>
          </a:pPr>
          <a:r>
            <a:rPr lang="en-US"/>
            <a:t>Provider of bank guarantees and project insurance</a:t>
          </a:r>
          <a:endParaRPr lang="cs-CZ"/>
        </a:p>
      </dgm:t>
    </dgm:pt>
    <dgm:pt modelId="{47F51B54-BC36-1D46-A076-BD660E01266B}" type="parTrans" cxnId="{A003DBE7-F4C8-9A4A-BEBD-326511E7F0F7}">
      <dgm:prSet/>
      <dgm:spPr/>
      <dgm:t>
        <a:bodyPr/>
        <a:lstStyle/>
        <a:p>
          <a:endParaRPr lang="cs-CZ"/>
        </a:p>
      </dgm:t>
    </dgm:pt>
    <dgm:pt modelId="{1DABED25-AF32-9E43-9BD2-69A5A33CCD8E}" type="sibTrans" cxnId="{A003DBE7-F4C8-9A4A-BEBD-326511E7F0F7}">
      <dgm:prSet/>
      <dgm:spPr/>
      <dgm:t>
        <a:bodyPr/>
        <a:lstStyle/>
        <a:p>
          <a:endParaRPr lang="cs-CZ"/>
        </a:p>
      </dgm:t>
    </dgm:pt>
    <dgm:pt modelId="{3B68B5C9-F547-46E1-ACCD-642B2FA696EF}" type="pres">
      <dgm:prSet presAssocID="{44AD692E-1AE1-405D-9EF1-2B411E9F63F9}" presName="root" presStyleCnt="0">
        <dgm:presLayoutVars>
          <dgm:dir/>
          <dgm:resizeHandles val="exact"/>
        </dgm:presLayoutVars>
      </dgm:prSet>
      <dgm:spPr/>
    </dgm:pt>
    <dgm:pt modelId="{3979EF6A-712B-4A73-8CCB-F22085AECB47}" type="pres">
      <dgm:prSet presAssocID="{8CB0FFA9-5E22-4DBF-BB49-5D868D721DBE}" presName="compNode" presStyleCnt="0"/>
      <dgm:spPr/>
    </dgm:pt>
    <dgm:pt modelId="{68A5D94F-4844-41B3-9A23-DBF30C577210}" type="pres">
      <dgm:prSet presAssocID="{8CB0FFA9-5E22-4DBF-BB49-5D868D721DBE}" presName="iconBgRect" presStyleLbl="bgShp" presStyleIdx="0" presStyleCnt="4"/>
      <dgm:spPr/>
    </dgm:pt>
    <dgm:pt modelId="{6586DF74-A585-4AB4-9A0C-B179D89A949C}" type="pres">
      <dgm:prSet presAssocID="{8CB0FFA9-5E22-4DBF-BB49-5D868D721DB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otřesení rukou"/>
        </a:ext>
      </dgm:extLst>
    </dgm:pt>
    <dgm:pt modelId="{462AE17C-FB21-4387-A5A5-7547EE3E730E}" type="pres">
      <dgm:prSet presAssocID="{8CB0FFA9-5E22-4DBF-BB49-5D868D721DBE}" presName="spaceRect" presStyleCnt="0"/>
      <dgm:spPr/>
    </dgm:pt>
    <dgm:pt modelId="{DC168C18-45F2-46AB-BCAB-E0DE66E82D95}" type="pres">
      <dgm:prSet presAssocID="{8CB0FFA9-5E22-4DBF-BB49-5D868D721DBE}" presName="textRect" presStyleLbl="revTx" presStyleIdx="0" presStyleCnt="4">
        <dgm:presLayoutVars>
          <dgm:chMax val="1"/>
          <dgm:chPref val="1"/>
        </dgm:presLayoutVars>
      </dgm:prSet>
      <dgm:spPr/>
    </dgm:pt>
    <dgm:pt modelId="{C9B1E29A-B223-480D-9492-9C9F8049B4AD}" type="pres">
      <dgm:prSet presAssocID="{8CF19A9F-6FFF-490C-AB8F-B57D06F6C932}" presName="sibTrans" presStyleCnt="0"/>
      <dgm:spPr/>
    </dgm:pt>
    <dgm:pt modelId="{3C2031EF-3970-4B51-8C47-E91BC80B3BB3}" type="pres">
      <dgm:prSet presAssocID="{61999556-1E8D-4BF1-810C-5913A997DFE0}" presName="compNode" presStyleCnt="0"/>
      <dgm:spPr/>
    </dgm:pt>
    <dgm:pt modelId="{6BCA849A-E9F7-4C49-B12F-FC7900C18982}" type="pres">
      <dgm:prSet presAssocID="{61999556-1E8D-4BF1-810C-5913A997DFE0}" presName="iconBgRect" presStyleLbl="bgShp" presStyleIdx="1" presStyleCnt="4"/>
      <dgm:spPr/>
    </dgm:pt>
    <dgm:pt modelId="{635F8A8A-7FEF-4180-8F8F-A834E11F1D6C}" type="pres">
      <dgm:prSet presAssocID="{61999556-1E8D-4BF1-810C-5913A997DFE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hůzka"/>
        </a:ext>
      </dgm:extLst>
    </dgm:pt>
    <dgm:pt modelId="{5ED0DD5F-6820-4225-85F9-5DC3F052739F}" type="pres">
      <dgm:prSet presAssocID="{61999556-1E8D-4BF1-810C-5913A997DFE0}" presName="spaceRect" presStyleCnt="0"/>
      <dgm:spPr/>
    </dgm:pt>
    <dgm:pt modelId="{6A0F4D78-9DCA-4162-9E68-BA577251E449}" type="pres">
      <dgm:prSet presAssocID="{61999556-1E8D-4BF1-810C-5913A997DFE0}" presName="textRect" presStyleLbl="revTx" presStyleIdx="1" presStyleCnt="4">
        <dgm:presLayoutVars>
          <dgm:chMax val="1"/>
          <dgm:chPref val="1"/>
        </dgm:presLayoutVars>
      </dgm:prSet>
      <dgm:spPr/>
    </dgm:pt>
    <dgm:pt modelId="{414FF77D-7224-453A-BE29-4D65E5D0471E}" type="pres">
      <dgm:prSet presAssocID="{BDEC37F9-951D-47DC-81D6-B4708F284535}" presName="sibTrans" presStyleCnt="0"/>
      <dgm:spPr/>
    </dgm:pt>
    <dgm:pt modelId="{F30BE283-78E6-447A-9727-2F961DC785C6}" type="pres">
      <dgm:prSet presAssocID="{187BB381-9AD8-459E-84A7-6F23418A8BBD}" presName="compNode" presStyleCnt="0"/>
      <dgm:spPr/>
    </dgm:pt>
    <dgm:pt modelId="{71B74B49-EA88-4DFD-8935-DFFD55B82F64}" type="pres">
      <dgm:prSet presAssocID="{187BB381-9AD8-459E-84A7-6F23418A8BBD}" presName="iconBgRect" presStyleLbl="bgShp" presStyleIdx="2" presStyleCnt="4"/>
      <dgm:spPr/>
    </dgm:pt>
    <dgm:pt modelId="{C8C7A906-9972-4276-B130-A69D9444F3FC}" type="pres">
      <dgm:prSet presAssocID="{187BB381-9AD8-459E-84A7-6F23418A8BB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živatel"/>
        </a:ext>
      </dgm:extLst>
    </dgm:pt>
    <dgm:pt modelId="{E5C32779-A2AE-4BBE-A5F1-7335E8BB11C1}" type="pres">
      <dgm:prSet presAssocID="{187BB381-9AD8-459E-84A7-6F23418A8BBD}" presName="spaceRect" presStyleCnt="0"/>
      <dgm:spPr/>
    </dgm:pt>
    <dgm:pt modelId="{E4505F6A-99FD-4EFA-9BBD-BB929DA67416}" type="pres">
      <dgm:prSet presAssocID="{187BB381-9AD8-459E-84A7-6F23418A8BBD}" presName="textRect" presStyleLbl="revTx" presStyleIdx="2" presStyleCnt="4">
        <dgm:presLayoutVars>
          <dgm:chMax val="1"/>
          <dgm:chPref val="1"/>
        </dgm:presLayoutVars>
      </dgm:prSet>
      <dgm:spPr/>
    </dgm:pt>
    <dgm:pt modelId="{AC482FF2-1D8C-4329-A793-A6E9A77F7712}" type="pres">
      <dgm:prSet presAssocID="{6CF1D978-8985-40B0-8E7B-247729D0419E}" presName="sibTrans" presStyleCnt="0"/>
      <dgm:spPr/>
    </dgm:pt>
    <dgm:pt modelId="{D3857287-973F-47D0-BB35-AF382548C00E}" type="pres">
      <dgm:prSet presAssocID="{6DB93940-BE91-FE40-8E26-B5CF15985E3B}" presName="compNode" presStyleCnt="0"/>
      <dgm:spPr/>
    </dgm:pt>
    <dgm:pt modelId="{DC0B10E4-1195-4AB5-AA58-F0EA51EE6FA5}" type="pres">
      <dgm:prSet presAssocID="{6DB93940-BE91-FE40-8E26-B5CF15985E3B}" presName="iconBgRect" presStyleLbl="bgShp" presStyleIdx="3" presStyleCnt="4"/>
      <dgm:spPr/>
    </dgm:pt>
    <dgm:pt modelId="{99F1EFC2-DA21-46F4-A7BC-9AC0D1260B90}" type="pres">
      <dgm:prSet presAssocID="{6DB93940-BE91-FE40-8E26-B5CF15985E3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nka"/>
        </a:ext>
      </dgm:extLst>
    </dgm:pt>
    <dgm:pt modelId="{97A56590-87C2-4385-B902-51A13B6D3C0A}" type="pres">
      <dgm:prSet presAssocID="{6DB93940-BE91-FE40-8E26-B5CF15985E3B}" presName="spaceRect" presStyleCnt="0"/>
      <dgm:spPr/>
    </dgm:pt>
    <dgm:pt modelId="{AFB393D6-60F6-4EB9-96AE-C6AA7F16643E}" type="pres">
      <dgm:prSet presAssocID="{6DB93940-BE91-FE40-8E26-B5CF15985E3B}" presName="textRect" presStyleLbl="revTx" presStyleIdx="3" presStyleCnt="4">
        <dgm:presLayoutVars>
          <dgm:chMax val="1"/>
          <dgm:chPref val="1"/>
        </dgm:presLayoutVars>
      </dgm:prSet>
      <dgm:spPr/>
    </dgm:pt>
  </dgm:ptLst>
  <dgm:cxnLst>
    <dgm:cxn modelId="{BC573B2A-F81D-8142-808B-1F9F5D171CF3}" type="presOf" srcId="{6DB93940-BE91-FE40-8E26-B5CF15985E3B}" destId="{AFB393D6-60F6-4EB9-96AE-C6AA7F16643E}" srcOrd="0" destOrd="0" presId="urn:microsoft.com/office/officeart/2018/5/layout/IconCircleLabelList"/>
    <dgm:cxn modelId="{B4A6373A-6638-4F78-82D9-EC7E3DA30030}" srcId="{44AD692E-1AE1-405D-9EF1-2B411E9F63F9}" destId="{187BB381-9AD8-459E-84A7-6F23418A8BBD}" srcOrd="2" destOrd="0" parTransId="{6A1E6DCB-981C-4D7C-8C3F-F7BBB0796AED}" sibTransId="{6CF1D978-8985-40B0-8E7B-247729D0419E}"/>
    <dgm:cxn modelId="{DDA9105C-4E4A-1946-824B-E4AE22AFCA1A}" type="presOf" srcId="{187BB381-9AD8-459E-84A7-6F23418A8BBD}" destId="{E4505F6A-99FD-4EFA-9BBD-BB929DA67416}" srcOrd="0" destOrd="0" presId="urn:microsoft.com/office/officeart/2018/5/layout/IconCircleLabelList"/>
    <dgm:cxn modelId="{6172AE94-9EAE-7948-B660-A51B356F998F}" type="presOf" srcId="{8CB0FFA9-5E22-4DBF-BB49-5D868D721DBE}" destId="{DC168C18-45F2-46AB-BCAB-E0DE66E82D95}" srcOrd="0" destOrd="0" presId="urn:microsoft.com/office/officeart/2018/5/layout/IconCircleLabelList"/>
    <dgm:cxn modelId="{2DB29CAA-ECAC-2948-B5E1-3FD5F5B71F79}" type="presOf" srcId="{61999556-1E8D-4BF1-810C-5913A997DFE0}" destId="{6A0F4D78-9DCA-4162-9E68-BA577251E449}" srcOrd="0" destOrd="0" presId="urn:microsoft.com/office/officeart/2018/5/layout/IconCircleLabelList"/>
    <dgm:cxn modelId="{619753AB-B645-3549-8B44-746BC6DA73EB}" type="presOf" srcId="{44AD692E-1AE1-405D-9EF1-2B411E9F63F9}" destId="{3B68B5C9-F547-46E1-ACCD-642B2FA696EF}" srcOrd="0" destOrd="0" presId="urn:microsoft.com/office/officeart/2018/5/layout/IconCircleLabelList"/>
    <dgm:cxn modelId="{71A444C3-5E1E-4B64-B5CC-46324A6242E8}" srcId="{44AD692E-1AE1-405D-9EF1-2B411E9F63F9}" destId="{8CB0FFA9-5E22-4DBF-BB49-5D868D721DBE}" srcOrd="0" destOrd="0" parTransId="{D0CEB89D-161F-4B86-A407-12E1EEE66727}" sibTransId="{8CF19A9F-6FFF-490C-AB8F-B57D06F6C932}"/>
    <dgm:cxn modelId="{AEB5DDC7-CEDC-4BDE-8809-A11A73DB1640}" srcId="{44AD692E-1AE1-405D-9EF1-2B411E9F63F9}" destId="{61999556-1E8D-4BF1-810C-5913A997DFE0}" srcOrd="1" destOrd="0" parTransId="{D00465A6-12D3-4BE3-B09A-E2DA7FAA2366}" sibTransId="{BDEC37F9-951D-47DC-81D6-B4708F284535}"/>
    <dgm:cxn modelId="{A003DBE7-F4C8-9A4A-BEBD-326511E7F0F7}" srcId="{44AD692E-1AE1-405D-9EF1-2B411E9F63F9}" destId="{6DB93940-BE91-FE40-8E26-B5CF15985E3B}" srcOrd="3" destOrd="0" parTransId="{47F51B54-BC36-1D46-A076-BD660E01266B}" sibTransId="{1DABED25-AF32-9E43-9BD2-69A5A33CCD8E}"/>
    <dgm:cxn modelId="{5617D5C2-726E-7946-A1E1-EC23CAD85CC1}" type="presParOf" srcId="{3B68B5C9-F547-46E1-ACCD-642B2FA696EF}" destId="{3979EF6A-712B-4A73-8CCB-F22085AECB47}" srcOrd="0" destOrd="0" presId="urn:microsoft.com/office/officeart/2018/5/layout/IconCircleLabelList"/>
    <dgm:cxn modelId="{F271BC89-203C-2342-828D-61CBF2D3480C}" type="presParOf" srcId="{3979EF6A-712B-4A73-8CCB-F22085AECB47}" destId="{68A5D94F-4844-41B3-9A23-DBF30C577210}" srcOrd="0" destOrd="0" presId="urn:microsoft.com/office/officeart/2018/5/layout/IconCircleLabelList"/>
    <dgm:cxn modelId="{C1203D56-82D5-4648-93F6-2A28A7C79414}" type="presParOf" srcId="{3979EF6A-712B-4A73-8CCB-F22085AECB47}" destId="{6586DF74-A585-4AB4-9A0C-B179D89A949C}" srcOrd="1" destOrd="0" presId="urn:microsoft.com/office/officeart/2018/5/layout/IconCircleLabelList"/>
    <dgm:cxn modelId="{27EBD507-B2DF-514E-83B8-39232071F437}" type="presParOf" srcId="{3979EF6A-712B-4A73-8CCB-F22085AECB47}" destId="{462AE17C-FB21-4387-A5A5-7547EE3E730E}" srcOrd="2" destOrd="0" presId="urn:microsoft.com/office/officeart/2018/5/layout/IconCircleLabelList"/>
    <dgm:cxn modelId="{F6F84C2F-1DEB-9540-A862-DBEBC69610D1}" type="presParOf" srcId="{3979EF6A-712B-4A73-8CCB-F22085AECB47}" destId="{DC168C18-45F2-46AB-BCAB-E0DE66E82D95}" srcOrd="3" destOrd="0" presId="urn:microsoft.com/office/officeart/2018/5/layout/IconCircleLabelList"/>
    <dgm:cxn modelId="{33B59B24-259A-FC44-A65C-62459D0AE5CC}" type="presParOf" srcId="{3B68B5C9-F547-46E1-ACCD-642B2FA696EF}" destId="{C9B1E29A-B223-480D-9492-9C9F8049B4AD}" srcOrd="1" destOrd="0" presId="urn:microsoft.com/office/officeart/2018/5/layout/IconCircleLabelList"/>
    <dgm:cxn modelId="{A17FBAD9-B329-AA45-AADA-050773256F58}" type="presParOf" srcId="{3B68B5C9-F547-46E1-ACCD-642B2FA696EF}" destId="{3C2031EF-3970-4B51-8C47-E91BC80B3BB3}" srcOrd="2" destOrd="0" presId="urn:microsoft.com/office/officeart/2018/5/layout/IconCircleLabelList"/>
    <dgm:cxn modelId="{B2444926-4965-9545-AE7A-2488A507531A}" type="presParOf" srcId="{3C2031EF-3970-4B51-8C47-E91BC80B3BB3}" destId="{6BCA849A-E9F7-4C49-B12F-FC7900C18982}" srcOrd="0" destOrd="0" presId="urn:microsoft.com/office/officeart/2018/5/layout/IconCircleLabelList"/>
    <dgm:cxn modelId="{3A8174E8-319C-4840-9465-CF88919DF4CF}" type="presParOf" srcId="{3C2031EF-3970-4B51-8C47-E91BC80B3BB3}" destId="{635F8A8A-7FEF-4180-8F8F-A834E11F1D6C}" srcOrd="1" destOrd="0" presId="urn:microsoft.com/office/officeart/2018/5/layout/IconCircleLabelList"/>
    <dgm:cxn modelId="{64877DC6-44AE-4642-9298-F7133CF87395}" type="presParOf" srcId="{3C2031EF-3970-4B51-8C47-E91BC80B3BB3}" destId="{5ED0DD5F-6820-4225-85F9-5DC3F052739F}" srcOrd="2" destOrd="0" presId="urn:microsoft.com/office/officeart/2018/5/layout/IconCircleLabelList"/>
    <dgm:cxn modelId="{0843E156-1910-3742-8520-92757F023B47}" type="presParOf" srcId="{3C2031EF-3970-4B51-8C47-E91BC80B3BB3}" destId="{6A0F4D78-9DCA-4162-9E68-BA577251E449}" srcOrd="3" destOrd="0" presId="urn:microsoft.com/office/officeart/2018/5/layout/IconCircleLabelList"/>
    <dgm:cxn modelId="{8690548E-FBF3-2043-8E73-BA8177E31DEF}" type="presParOf" srcId="{3B68B5C9-F547-46E1-ACCD-642B2FA696EF}" destId="{414FF77D-7224-453A-BE29-4D65E5D0471E}" srcOrd="3" destOrd="0" presId="urn:microsoft.com/office/officeart/2018/5/layout/IconCircleLabelList"/>
    <dgm:cxn modelId="{331151BB-0896-6444-AC25-34E29589C1B2}" type="presParOf" srcId="{3B68B5C9-F547-46E1-ACCD-642B2FA696EF}" destId="{F30BE283-78E6-447A-9727-2F961DC785C6}" srcOrd="4" destOrd="0" presId="urn:microsoft.com/office/officeart/2018/5/layout/IconCircleLabelList"/>
    <dgm:cxn modelId="{0A3544D7-7292-A849-94A2-FFF33FD448DA}" type="presParOf" srcId="{F30BE283-78E6-447A-9727-2F961DC785C6}" destId="{71B74B49-EA88-4DFD-8935-DFFD55B82F64}" srcOrd="0" destOrd="0" presId="urn:microsoft.com/office/officeart/2018/5/layout/IconCircleLabelList"/>
    <dgm:cxn modelId="{26C64AA1-AD2E-6B46-A91E-93740E9DCD8B}" type="presParOf" srcId="{F30BE283-78E6-447A-9727-2F961DC785C6}" destId="{C8C7A906-9972-4276-B130-A69D9444F3FC}" srcOrd="1" destOrd="0" presId="urn:microsoft.com/office/officeart/2018/5/layout/IconCircleLabelList"/>
    <dgm:cxn modelId="{92CE697B-B1F7-9544-A5D0-92D42AFE14B6}" type="presParOf" srcId="{F30BE283-78E6-447A-9727-2F961DC785C6}" destId="{E5C32779-A2AE-4BBE-A5F1-7335E8BB11C1}" srcOrd="2" destOrd="0" presId="urn:microsoft.com/office/officeart/2018/5/layout/IconCircleLabelList"/>
    <dgm:cxn modelId="{A00B1A35-05BE-414F-9F1E-A8CB0559FB3F}" type="presParOf" srcId="{F30BE283-78E6-447A-9727-2F961DC785C6}" destId="{E4505F6A-99FD-4EFA-9BBD-BB929DA67416}" srcOrd="3" destOrd="0" presId="urn:microsoft.com/office/officeart/2018/5/layout/IconCircleLabelList"/>
    <dgm:cxn modelId="{1E5E6866-2B5B-8746-8878-27E6B2148B2A}" type="presParOf" srcId="{3B68B5C9-F547-46E1-ACCD-642B2FA696EF}" destId="{AC482FF2-1D8C-4329-A793-A6E9A77F7712}" srcOrd="5" destOrd="0" presId="urn:microsoft.com/office/officeart/2018/5/layout/IconCircleLabelList"/>
    <dgm:cxn modelId="{D1965A5E-6063-4B4B-BB7B-83C3BFC661D7}" type="presParOf" srcId="{3B68B5C9-F547-46E1-ACCD-642B2FA696EF}" destId="{D3857287-973F-47D0-BB35-AF382548C00E}" srcOrd="6" destOrd="0" presId="urn:microsoft.com/office/officeart/2018/5/layout/IconCircleLabelList"/>
    <dgm:cxn modelId="{4E699625-DA44-D940-BBB8-988996412DF4}" type="presParOf" srcId="{D3857287-973F-47D0-BB35-AF382548C00E}" destId="{DC0B10E4-1195-4AB5-AA58-F0EA51EE6FA5}" srcOrd="0" destOrd="0" presId="urn:microsoft.com/office/officeart/2018/5/layout/IconCircleLabelList"/>
    <dgm:cxn modelId="{CF08A459-0965-6046-A714-4148FADA8A4A}" type="presParOf" srcId="{D3857287-973F-47D0-BB35-AF382548C00E}" destId="{99F1EFC2-DA21-46F4-A7BC-9AC0D1260B90}" srcOrd="1" destOrd="0" presId="urn:microsoft.com/office/officeart/2018/5/layout/IconCircleLabelList"/>
    <dgm:cxn modelId="{7EAEA3FC-12A8-A940-902B-21BB454F469B}" type="presParOf" srcId="{D3857287-973F-47D0-BB35-AF382548C00E}" destId="{97A56590-87C2-4385-B902-51A13B6D3C0A}" srcOrd="2" destOrd="0" presId="urn:microsoft.com/office/officeart/2018/5/layout/IconCircleLabelList"/>
    <dgm:cxn modelId="{E6BC1323-A613-1F42-B9A6-0E8946E5D66D}" type="presParOf" srcId="{D3857287-973F-47D0-BB35-AF382548C00E}" destId="{AFB393D6-60F6-4EB9-96AE-C6AA7F16643E}" srcOrd="3" destOrd="0" presId="urn:microsoft.com/office/officeart/2018/5/layout/IconCircleLabel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AB9938-CFA1-4BAC-9EE8-498856D63238}"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6AFA1FA6-D5F9-4009-8110-6A9185286A70}">
      <dgm:prSet/>
      <dgm:spPr/>
      <dgm:t>
        <a:bodyPr/>
        <a:lstStyle/>
        <a:p>
          <a:pPr algn="ctr"/>
          <a:r>
            <a:rPr lang="cs-CZ" b="1" dirty="0" err="1"/>
            <a:t>Verification</a:t>
          </a:r>
          <a:r>
            <a:rPr lang="cs-CZ" b="1" dirty="0"/>
            <a:t> </a:t>
          </a:r>
        </a:p>
        <a:p>
          <a:pPr algn="ctr"/>
          <a:endParaRPr lang="cs-CZ" b="1" dirty="0"/>
        </a:p>
        <a:p>
          <a:pPr algn="ctr"/>
          <a:r>
            <a:rPr lang="cs-CZ" dirty="0"/>
            <a:t>What info</a:t>
          </a:r>
          <a:r>
            <a:rPr lang="en-US"/>
            <a:t>r</a:t>
          </a:r>
          <a:r>
            <a:rPr lang="cs-CZ"/>
            <a:t>mation </a:t>
          </a:r>
          <a:r>
            <a:rPr lang="cs-CZ" dirty="0" err="1"/>
            <a:t>can</a:t>
          </a:r>
          <a:r>
            <a:rPr lang="cs-CZ" dirty="0"/>
            <a:t> EIA/SEA </a:t>
          </a:r>
          <a:r>
            <a:rPr lang="cs-CZ" dirty="0" err="1"/>
            <a:t>systems</a:t>
          </a:r>
          <a:r>
            <a:rPr lang="cs-CZ" dirty="0"/>
            <a:t> </a:t>
          </a:r>
          <a:r>
            <a:rPr lang="cs-CZ" dirty="0" err="1"/>
            <a:t>provide</a:t>
          </a:r>
          <a:r>
            <a:rPr lang="cs-CZ" dirty="0"/>
            <a:t>? How to avoid duplications and streamline the processes? </a:t>
          </a:r>
        </a:p>
      </dgm:t>
    </dgm:pt>
    <dgm:pt modelId="{9B31AE48-A8F3-4027-899A-7770E7817D06}" type="parTrans" cxnId="{91A5602B-4189-4DC4-8643-76E3057141BA}">
      <dgm:prSet/>
      <dgm:spPr/>
      <dgm:t>
        <a:bodyPr/>
        <a:lstStyle/>
        <a:p>
          <a:endParaRPr lang="en-US"/>
        </a:p>
      </dgm:t>
    </dgm:pt>
    <dgm:pt modelId="{34D13CF1-0868-4281-A666-786509ED4A82}" type="sibTrans" cxnId="{91A5602B-4189-4DC4-8643-76E3057141BA}">
      <dgm:prSet phldrT="3" phldr="0"/>
      <dgm:spPr/>
      <dgm:t>
        <a:bodyPr/>
        <a:lstStyle/>
        <a:p>
          <a:r>
            <a:rPr lang="en-US"/>
            <a:t>3</a:t>
          </a:r>
        </a:p>
      </dgm:t>
    </dgm:pt>
    <dgm:pt modelId="{56C96F0A-93D9-4C5D-BB1A-7F37E3C7B954}">
      <dgm:prSet/>
      <dgm:spPr/>
      <dgm:t>
        <a:bodyPr/>
        <a:lstStyle/>
        <a:p>
          <a:pPr algn="ctr"/>
          <a:r>
            <a:rPr lang="cs-CZ" b="1" dirty="0"/>
            <a:t>Input data</a:t>
          </a:r>
        </a:p>
        <a:p>
          <a:pPr algn="ctr"/>
          <a:endParaRPr lang="cs-CZ" b="1" dirty="0"/>
        </a:p>
        <a:p>
          <a:pPr algn="ctr"/>
          <a:r>
            <a:rPr lang="cs-CZ" dirty="0" err="1"/>
            <a:t>Where</a:t>
          </a:r>
          <a:r>
            <a:rPr lang="cs-CZ" dirty="0"/>
            <a:t> </a:t>
          </a:r>
          <a:r>
            <a:rPr lang="cs-CZ" dirty="0" err="1"/>
            <a:t>can</a:t>
          </a:r>
          <a:r>
            <a:rPr lang="cs-CZ" dirty="0"/>
            <a:t> </a:t>
          </a:r>
          <a:r>
            <a:rPr lang="cs-CZ" dirty="0" err="1"/>
            <a:t>we</a:t>
          </a:r>
          <a:r>
            <a:rPr lang="cs-CZ" dirty="0"/>
            <a:t> </a:t>
          </a:r>
          <a:r>
            <a:rPr lang="cs-CZ" dirty="0" err="1"/>
            <a:t>get</a:t>
          </a:r>
          <a:r>
            <a:rPr lang="cs-CZ" dirty="0"/>
            <a:t> input data?</a:t>
          </a:r>
        </a:p>
        <a:p>
          <a:pPr algn="ctr"/>
          <a:r>
            <a:rPr lang="cs-CZ" dirty="0"/>
            <a:t>In </a:t>
          </a:r>
          <a:r>
            <a:rPr lang="cs-CZ" dirty="0" err="1"/>
            <a:t>what</a:t>
          </a:r>
          <a:r>
            <a:rPr lang="cs-CZ" dirty="0"/>
            <a:t> </a:t>
          </a:r>
          <a:r>
            <a:rPr lang="cs-CZ" dirty="0" err="1"/>
            <a:t>format</a:t>
          </a:r>
          <a:r>
            <a:rPr lang="cs-CZ" dirty="0"/>
            <a:t>?</a:t>
          </a:r>
          <a:endParaRPr lang="en-US" dirty="0"/>
        </a:p>
      </dgm:t>
    </dgm:pt>
    <dgm:pt modelId="{16E5DDF5-C9C0-4A35-AE54-8C2CC5380201}" type="parTrans" cxnId="{910EE213-FB91-442A-A01D-E957734E9D73}">
      <dgm:prSet/>
      <dgm:spPr/>
      <dgm:t>
        <a:bodyPr/>
        <a:lstStyle/>
        <a:p>
          <a:endParaRPr lang="en-US"/>
        </a:p>
      </dgm:t>
    </dgm:pt>
    <dgm:pt modelId="{26DE0C4B-8E9A-4E94-8327-9E352EF5F979}" type="sibTrans" cxnId="{910EE213-FB91-442A-A01D-E957734E9D73}">
      <dgm:prSet phldrT="1" phldr="0"/>
      <dgm:spPr/>
      <dgm:t>
        <a:bodyPr/>
        <a:lstStyle/>
        <a:p>
          <a:r>
            <a:rPr lang="en-US"/>
            <a:t>1</a:t>
          </a:r>
        </a:p>
      </dgm:t>
    </dgm:pt>
    <dgm:pt modelId="{4594AA55-C072-8349-BC5D-BFFE15BE38F1}">
      <dgm:prSet/>
      <dgm:spPr/>
      <dgm:t>
        <a:bodyPr/>
        <a:lstStyle/>
        <a:p>
          <a:pPr algn="ctr"/>
          <a:r>
            <a:rPr lang="cs-CZ" b="1" dirty="0" err="1"/>
            <a:t>Overlaps</a:t>
          </a:r>
          <a:endParaRPr lang="cs-CZ" b="1" dirty="0"/>
        </a:p>
        <a:p>
          <a:pPr algn="ctr"/>
          <a:endParaRPr lang="cs-CZ" b="1" dirty="0"/>
        </a:p>
        <a:p>
          <a:pPr algn="ctr"/>
          <a:r>
            <a:rPr lang="cs-CZ" dirty="0" err="1"/>
            <a:t>What</a:t>
          </a:r>
          <a:r>
            <a:rPr lang="cs-CZ" dirty="0"/>
            <a:t> to do </a:t>
          </a:r>
          <a:r>
            <a:rPr lang="cs-CZ" dirty="0" err="1"/>
            <a:t>if</a:t>
          </a:r>
          <a:r>
            <a:rPr lang="cs-CZ" dirty="0"/>
            <a:t> </a:t>
          </a:r>
          <a:r>
            <a:rPr lang="cs-CZ" dirty="0" err="1"/>
            <a:t>our</a:t>
          </a:r>
          <a:r>
            <a:rPr lang="cs-CZ" dirty="0"/>
            <a:t> </a:t>
          </a:r>
          <a:r>
            <a:rPr lang="cs-CZ" dirty="0" err="1"/>
            <a:t>projects</a:t>
          </a:r>
          <a:r>
            <a:rPr lang="cs-CZ" dirty="0"/>
            <a:t> </a:t>
          </a:r>
          <a:r>
            <a:rPr lang="cs-CZ" dirty="0" err="1"/>
            <a:t>have</a:t>
          </a:r>
          <a:r>
            <a:rPr lang="cs-CZ" dirty="0"/>
            <a:t> to </a:t>
          </a:r>
          <a:r>
            <a:rPr lang="cs-CZ" dirty="0" err="1"/>
            <a:t>meet</a:t>
          </a:r>
          <a:r>
            <a:rPr lang="cs-CZ" dirty="0"/>
            <a:t> </a:t>
          </a:r>
          <a:r>
            <a:rPr lang="cs-CZ" dirty="0" err="1"/>
            <a:t>different</a:t>
          </a:r>
          <a:r>
            <a:rPr lang="cs-CZ" dirty="0"/>
            <a:t> </a:t>
          </a:r>
          <a:r>
            <a:rPr lang="cs-CZ" dirty="0" err="1"/>
            <a:t>environmental</a:t>
          </a:r>
          <a:r>
            <a:rPr lang="cs-CZ" dirty="0"/>
            <a:t> </a:t>
          </a:r>
          <a:r>
            <a:rPr lang="cs-CZ" dirty="0" err="1"/>
            <a:t>obligations</a:t>
          </a:r>
          <a:r>
            <a:rPr lang="cs-CZ" dirty="0"/>
            <a:t> (</a:t>
          </a:r>
          <a:r>
            <a:rPr lang="cs-CZ" dirty="0" err="1"/>
            <a:t>e.g</a:t>
          </a:r>
          <a:r>
            <a:rPr lang="cs-CZ" dirty="0"/>
            <a:t>. Taxonomy, EIA)?</a:t>
          </a:r>
        </a:p>
      </dgm:t>
    </dgm:pt>
    <dgm:pt modelId="{5C5B8681-A125-1F42-B8EC-07C638E597C5}" type="parTrans" cxnId="{74A607F0-8912-D34F-AB9A-CB9242FCF3B5}">
      <dgm:prSet/>
      <dgm:spPr/>
      <dgm:t>
        <a:bodyPr/>
        <a:lstStyle/>
        <a:p>
          <a:endParaRPr lang="cs-CZ"/>
        </a:p>
      </dgm:t>
    </dgm:pt>
    <dgm:pt modelId="{6DC08FEF-1619-3844-8324-6038592163A3}" type="sibTrans" cxnId="{74A607F0-8912-D34F-AB9A-CB9242FCF3B5}">
      <dgm:prSet phldrT="2" phldr="0"/>
      <dgm:spPr/>
      <dgm:t>
        <a:bodyPr/>
        <a:lstStyle/>
        <a:p>
          <a:r>
            <a:rPr lang="cs-CZ"/>
            <a:t>2</a:t>
          </a:r>
        </a:p>
      </dgm:t>
    </dgm:pt>
    <dgm:pt modelId="{A7633F09-B03D-204A-98E2-1243E005457E}" type="pres">
      <dgm:prSet presAssocID="{80AB9938-CFA1-4BAC-9EE8-498856D63238}" presName="Name0" presStyleCnt="0">
        <dgm:presLayoutVars>
          <dgm:animLvl val="lvl"/>
          <dgm:resizeHandles val="exact"/>
        </dgm:presLayoutVars>
      </dgm:prSet>
      <dgm:spPr/>
    </dgm:pt>
    <dgm:pt modelId="{6174B3CF-F8AF-894B-9F6C-598A1A197A69}" type="pres">
      <dgm:prSet presAssocID="{56C96F0A-93D9-4C5D-BB1A-7F37E3C7B954}" presName="compositeNode" presStyleCnt="0">
        <dgm:presLayoutVars>
          <dgm:bulletEnabled val="1"/>
        </dgm:presLayoutVars>
      </dgm:prSet>
      <dgm:spPr/>
    </dgm:pt>
    <dgm:pt modelId="{20FA863E-E9DF-2E4C-A271-8BFA4735F75A}" type="pres">
      <dgm:prSet presAssocID="{56C96F0A-93D9-4C5D-BB1A-7F37E3C7B954}" presName="bgRect" presStyleLbl="bgAccFollowNode1" presStyleIdx="0" presStyleCnt="3"/>
      <dgm:spPr/>
    </dgm:pt>
    <dgm:pt modelId="{C6E0506E-D5F4-BF49-8BB6-F0286516D7C8}" type="pres">
      <dgm:prSet presAssocID="{26DE0C4B-8E9A-4E94-8327-9E352EF5F979}" presName="sibTransNodeCircle" presStyleLbl="alignNode1" presStyleIdx="0" presStyleCnt="6">
        <dgm:presLayoutVars>
          <dgm:chMax val="0"/>
          <dgm:bulletEnabled/>
        </dgm:presLayoutVars>
      </dgm:prSet>
      <dgm:spPr/>
    </dgm:pt>
    <dgm:pt modelId="{091883CF-974D-7642-B345-1AFB16BAAA30}" type="pres">
      <dgm:prSet presAssocID="{56C96F0A-93D9-4C5D-BB1A-7F37E3C7B954}" presName="bottomLine" presStyleLbl="alignNode1" presStyleIdx="1" presStyleCnt="6">
        <dgm:presLayoutVars/>
      </dgm:prSet>
      <dgm:spPr/>
    </dgm:pt>
    <dgm:pt modelId="{D2813DDE-8D58-A442-8C10-97A9A9BEA72D}" type="pres">
      <dgm:prSet presAssocID="{56C96F0A-93D9-4C5D-BB1A-7F37E3C7B954}" presName="nodeText" presStyleLbl="bgAccFollowNode1" presStyleIdx="0" presStyleCnt="3">
        <dgm:presLayoutVars>
          <dgm:bulletEnabled val="1"/>
        </dgm:presLayoutVars>
      </dgm:prSet>
      <dgm:spPr/>
    </dgm:pt>
    <dgm:pt modelId="{9121934E-23C7-0443-ADBD-567128E26C38}" type="pres">
      <dgm:prSet presAssocID="{26DE0C4B-8E9A-4E94-8327-9E352EF5F979}" presName="sibTrans" presStyleCnt="0"/>
      <dgm:spPr/>
    </dgm:pt>
    <dgm:pt modelId="{0CFE0374-475E-0245-A9FB-04A3CDF2092D}" type="pres">
      <dgm:prSet presAssocID="{4594AA55-C072-8349-BC5D-BFFE15BE38F1}" presName="compositeNode" presStyleCnt="0">
        <dgm:presLayoutVars>
          <dgm:bulletEnabled val="1"/>
        </dgm:presLayoutVars>
      </dgm:prSet>
      <dgm:spPr/>
    </dgm:pt>
    <dgm:pt modelId="{55416A0A-70A8-D140-8CFD-05AC8B41F6B5}" type="pres">
      <dgm:prSet presAssocID="{4594AA55-C072-8349-BC5D-BFFE15BE38F1}" presName="bgRect" presStyleLbl="bgAccFollowNode1" presStyleIdx="1" presStyleCnt="3"/>
      <dgm:spPr/>
    </dgm:pt>
    <dgm:pt modelId="{3B07E5FA-338C-CF41-A9E9-855359EE2302}" type="pres">
      <dgm:prSet presAssocID="{6DC08FEF-1619-3844-8324-6038592163A3}" presName="sibTransNodeCircle" presStyleLbl="alignNode1" presStyleIdx="2" presStyleCnt="6">
        <dgm:presLayoutVars>
          <dgm:chMax val="0"/>
          <dgm:bulletEnabled/>
        </dgm:presLayoutVars>
      </dgm:prSet>
      <dgm:spPr/>
    </dgm:pt>
    <dgm:pt modelId="{0060A481-D968-BE47-B85A-80FC9D2AC745}" type="pres">
      <dgm:prSet presAssocID="{4594AA55-C072-8349-BC5D-BFFE15BE38F1}" presName="bottomLine" presStyleLbl="alignNode1" presStyleIdx="3" presStyleCnt="6">
        <dgm:presLayoutVars/>
      </dgm:prSet>
      <dgm:spPr/>
    </dgm:pt>
    <dgm:pt modelId="{E65937CC-9617-0148-811D-56529EE0DE69}" type="pres">
      <dgm:prSet presAssocID="{4594AA55-C072-8349-BC5D-BFFE15BE38F1}" presName="nodeText" presStyleLbl="bgAccFollowNode1" presStyleIdx="1" presStyleCnt="3">
        <dgm:presLayoutVars>
          <dgm:bulletEnabled val="1"/>
        </dgm:presLayoutVars>
      </dgm:prSet>
      <dgm:spPr/>
    </dgm:pt>
    <dgm:pt modelId="{42402564-C74A-3946-8E54-2B69BEDD133D}" type="pres">
      <dgm:prSet presAssocID="{6DC08FEF-1619-3844-8324-6038592163A3}" presName="sibTrans" presStyleCnt="0"/>
      <dgm:spPr/>
    </dgm:pt>
    <dgm:pt modelId="{2E59D280-B15C-1244-B1FB-0D171B100169}" type="pres">
      <dgm:prSet presAssocID="{6AFA1FA6-D5F9-4009-8110-6A9185286A70}" presName="compositeNode" presStyleCnt="0">
        <dgm:presLayoutVars>
          <dgm:bulletEnabled val="1"/>
        </dgm:presLayoutVars>
      </dgm:prSet>
      <dgm:spPr/>
    </dgm:pt>
    <dgm:pt modelId="{EE95FCD0-BD9C-1B4D-8C1F-AD59521E94EC}" type="pres">
      <dgm:prSet presAssocID="{6AFA1FA6-D5F9-4009-8110-6A9185286A70}" presName="bgRect" presStyleLbl="bgAccFollowNode1" presStyleIdx="2" presStyleCnt="3"/>
      <dgm:spPr/>
    </dgm:pt>
    <dgm:pt modelId="{D907044A-5C28-FC4C-8094-B206EB69E43F}" type="pres">
      <dgm:prSet presAssocID="{34D13CF1-0868-4281-A666-786509ED4A82}" presName="sibTransNodeCircle" presStyleLbl="alignNode1" presStyleIdx="4" presStyleCnt="6">
        <dgm:presLayoutVars>
          <dgm:chMax val="0"/>
          <dgm:bulletEnabled/>
        </dgm:presLayoutVars>
      </dgm:prSet>
      <dgm:spPr/>
    </dgm:pt>
    <dgm:pt modelId="{BDB1F6F2-7229-AF40-ACAF-86B4F86FE28B}" type="pres">
      <dgm:prSet presAssocID="{6AFA1FA6-D5F9-4009-8110-6A9185286A70}" presName="bottomLine" presStyleLbl="alignNode1" presStyleIdx="5" presStyleCnt="6">
        <dgm:presLayoutVars/>
      </dgm:prSet>
      <dgm:spPr/>
    </dgm:pt>
    <dgm:pt modelId="{E4E72F8C-9E47-A44D-8C95-11746135D3BE}" type="pres">
      <dgm:prSet presAssocID="{6AFA1FA6-D5F9-4009-8110-6A9185286A70}" presName="nodeText" presStyleLbl="bgAccFollowNode1" presStyleIdx="2" presStyleCnt="3">
        <dgm:presLayoutVars>
          <dgm:bulletEnabled val="1"/>
        </dgm:presLayoutVars>
      </dgm:prSet>
      <dgm:spPr/>
    </dgm:pt>
  </dgm:ptLst>
  <dgm:cxnLst>
    <dgm:cxn modelId="{910EE213-FB91-442A-A01D-E957734E9D73}" srcId="{80AB9938-CFA1-4BAC-9EE8-498856D63238}" destId="{56C96F0A-93D9-4C5D-BB1A-7F37E3C7B954}" srcOrd="0" destOrd="0" parTransId="{16E5DDF5-C9C0-4A35-AE54-8C2CC5380201}" sibTransId="{26DE0C4B-8E9A-4E94-8327-9E352EF5F979}"/>
    <dgm:cxn modelId="{91A5602B-4189-4DC4-8643-76E3057141BA}" srcId="{80AB9938-CFA1-4BAC-9EE8-498856D63238}" destId="{6AFA1FA6-D5F9-4009-8110-6A9185286A70}" srcOrd="2" destOrd="0" parTransId="{9B31AE48-A8F3-4027-899A-7770E7817D06}" sibTransId="{34D13CF1-0868-4281-A666-786509ED4A82}"/>
    <dgm:cxn modelId="{9092AD79-B897-9746-90D2-05E4DE201FB6}" type="presOf" srcId="{80AB9938-CFA1-4BAC-9EE8-498856D63238}" destId="{A7633F09-B03D-204A-98E2-1243E005457E}" srcOrd="0" destOrd="0" presId="urn:microsoft.com/office/officeart/2016/7/layout/BasicLinearProcessNumbered"/>
    <dgm:cxn modelId="{8A52AF9A-61B0-D141-8B4C-5CCFA5DD1AE8}" type="presOf" srcId="{34D13CF1-0868-4281-A666-786509ED4A82}" destId="{D907044A-5C28-FC4C-8094-B206EB69E43F}" srcOrd="0" destOrd="0" presId="urn:microsoft.com/office/officeart/2016/7/layout/BasicLinearProcessNumbered"/>
    <dgm:cxn modelId="{4BC5209D-9DE5-8740-8F1D-D67BF4096035}" type="presOf" srcId="{56C96F0A-93D9-4C5D-BB1A-7F37E3C7B954}" destId="{20FA863E-E9DF-2E4C-A271-8BFA4735F75A}" srcOrd="0" destOrd="0" presId="urn:microsoft.com/office/officeart/2016/7/layout/BasicLinearProcessNumbered"/>
    <dgm:cxn modelId="{FE2B07A6-7E0D-A344-910C-5ED474290767}" type="presOf" srcId="{6AFA1FA6-D5F9-4009-8110-6A9185286A70}" destId="{EE95FCD0-BD9C-1B4D-8C1F-AD59521E94EC}" srcOrd="0" destOrd="0" presId="urn:microsoft.com/office/officeart/2016/7/layout/BasicLinearProcessNumbered"/>
    <dgm:cxn modelId="{92986CA8-6460-FB4E-BE84-C37EC9B89877}" type="presOf" srcId="{4594AA55-C072-8349-BC5D-BFFE15BE38F1}" destId="{55416A0A-70A8-D140-8CFD-05AC8B41F6B5}" srcOrd="0" destOrd="0" presId="urn:microsoft.com/office/officeart/2016/7/layout/BasicLinearProcessNumbered"/>
    <dgm:cxn modelId="{8ABC0CBF-F696-C648-B508-D7C0F319B6F0}" type="presOf" srcId="{6AFA1FA6-D5F9-4009-8110-6A9185286A70}" destId="{E4E72F8C-9E47-A44D-8C95-11746135D3BE}" srcOrd="1" destOrd="0" presId="urn:microsoft.com/office/officeart/2016/7/layout/BasicLinearProcessNumbered"/>
    <dgm:cxn modelId="{9D8A98CF-DEED-EF40-99FB-843C62C6C001}" type="presOf" srcId="{6DC08FEF-1619-3844-8324-6038592163A3}" destId="{3B07E5FA-338C-CF41-A9E9-855359EE2302}" srcOrd="0" destOrd="0" presId="urn:microsoft.com/office/officeart/2016/7/layout/BasicLinearProcessNumbered"/>
    <dgm:cxn modelId="{25458EDA-5163-194D-9840-AC3E6D8C4F81}" type="presOf" srcId="{4594AA55-C072-8349-BC5D-BFFE15BE38F1}" destId="{E65937CC-9617-0148-811D-56529EE0DE69}" srcOrd="1" destOrd="0" presId="urn:microsoft.com/office/officeart/2016/7/layout/BasicLinearProcessNumbered"/>
    <dgm:cxn modelId="{6DEB9AE8-20F6-F648-AE7C-6AE846CED266}" type="presOf" srcId="{56C96F0A-93D9-4C5D-BB1A-7F37E3C7B954}" destId="{D2813DDE-8D58-A442-8C10-97A9A9BEA72D}" srcOrd="1" destOrd="0" presId="urn:microsoft.com/office/officeart/2016/7/layout/BasicLinearProcessNumbered"/>
    <dgm:cxn modelId="{74A607F0-8912-D34F-AB9A-CB9242FCF3B5}" srcId="{80AB9938-CFA1-4BAC-9EE8-498856D63238}" destId="{4594AA55-C072-8349-BC5D-BFFE15BE38F1}" srcOrd="1" destOrd="0" parTransId="{5C5B8681-A125-1F42-B8EC-07C638E597C5}" sibTransId="{6DC08FEF-1619-3844-8324-6038592163A3}"/>
    <dgm:cxn modelId="{3D901FFC-45EF-7C43-BFC0-F5F9E8B039EB}" type="presOf" srcId="{26DE0C4B-8E9A-4E94-8327-9E352EF5F979}" destId="{C6E0506E-D5F4-BF49-8BB6-F0286516D7C8}" srcOrd="0" destOrd="0" presId="urn:microsoft.com/office/officeart/2016/7/layout/BasicLinearProcessNumbered"/>
    <dgm:cxn modelId="{B20E74E9-86E7-B64D-B03F-95A67F626E89}" type="presParOf" srcId="{A7633F09-B03D-204A-98E2-1243E005457E}" destId="{6174B3CF-F8AF-894B-9F6C-598A1A197A69}" srcOrd="0" destOrd="0" presId="urn:microsoft.com/office/officeart/2016/7/layout/BasicLinearProcessNumbered"/>
    <dgm:cxn modelId="{653C9E89-D028-5A4F-9555-37C7FE6E4839}" type="presParOf" srcId="{6174B3CF-F8AF-894B-9F6C-598A1A197A69}" destId="{20FA863E-E9DF-2E4C-A271-8BFA4735F75A}" srcOrd="0" destOrd="0" presId="urn:microsoft.com/office/officeart/2016/7/layout/BasicLinearProcessNumbered"/>
    <dgm:cxn modelId="{EF30AF4D-F7B5-824E-BD03-E8A309EC59EE}" type="presParOf" srcId="{6174B3CF-F8AF-894B-9F6C-598A1A197A69}" destId="{C6E0506E-D5F4-BF49-8BB6-F0286516D7C8}" srcOrd="1" destOrd="0" presId="urn:microsoft.com/office/officeart/2016/7/layout/BasicLinearProcessNumbered"/>
    <dgm:cxn modelId="{0CE4C88E-CCBF-F241-B09E-B4F44C52C33C}" type="presParOf" srcId="{6174B3CF-F8AF-894B-9F6C-598A1A197A69}" destId="{091883CF-974D-7642-B345-1AFB16BAAA30}" srcOrd="2" destOrd="0" presId="urn:microsoft.com/office/officeart/2016/7/layout/BasicLinearProcessNumbered"/>
    <dgm:cxn modelId="{6F54666D-2A93-634A-9360-2BBE892174E8}" type="presParOf" srcId="{6174B3CF-F8AF-894B-9F6C-598A1A197A69}" destId="{D2813DDE-8D58-A442-8C10-97A9A9BEA72D}" srcOrd="3" destOrd="0" presId="urn:microsoft.com/office/officeart/2016/7/layout/BasicLinearProcessNumbered"/>
    <dgm:cxn modelId="{7EC41EC7-29FA-BC45-B4D0-348D89DB4D2D}" type="presParOf" srcId="{A7633F09-B03D-204A-98E2-1243E005457E}" destId="{9121934E-23C7-0443-ADBD-567128E26C38}" srcOrd="1" destOrd="0" presId="urn:microsoft.com/office/officeart/2016/7/layout/BasicLinearProcessNumbered"/>
    <dgm:cxn modelId="{7AADA219-759B-5248-B108-A0D7F65014F2}" type="presParOf" srcId="{A7633F09-B03D-204A-98E2-1243E005457E}" destId="{0CFE0374-475E-0245-A9FB-04A3CDF2092D}" srcOrd="2" destOrd="0" presId="urn:microsoft.com/office/officeart/2016/7/layout/BasicLinearProcessNumbered"/>
    <dgm:cxn modelId="{9AD2D3EA-1318-BD42-889A-66E0EF8094DB}" type="presParOf" srcId="{0CFE0374-475E-0245-A9FB-04A3CDF2092D}" destId="{55416A0A-70A8-D140-8CFD-05AC8B41F6B5}" srcOrd="0" destOrd="0" presId="urn:microsoft.com/office/officeart/2016/7/layout/BasicLinearProcessNumbered"/>
    <dgm:cxn modelId="{F662C6F5-11D4-3543-96EF-5AD4F5A0D71C}" type="presParOf" srcId="{0CFE0374-475E-0245-A9FB-04A3CDF2092D}" destId="{3B07E5FA-338C-CF41-A9E9-855359EE2302}" srcOrd="1" destOrd="0" presId="urn:microsoft.com/office/officeart/2016/7/layout/BasicLinearProcessNumbered"/>
    <dgm:cxn modelId="{85CEE0EE-D2C7-B945-B8C5-7C62E36615A0}" type="presParOf" srcId="{0CFE0374-475E-0245-A9FB-04A3CDF2092D}" destId="{0060A481-D968-BE47-B85A-80FC9D2AC745}" srcOrd="2" destOrd="0" presId="urn:microsoft.com/office/officeart/2016/7/layout/BasicLinearProcessNumbered"/>
    <dgm:cxn modelId="{33E0C04F-9A2F-9F4A-A89F-2D1A8A79C31A}" type="presParOf" srcId="{0CFE0374-475E-0245-A9FB-04A3CDF2092D}" destId="{E65937CC-9617-0148-811D-56529EE0DE69}" srcOrd="3" destOrd="0" presId="urn:microsoft.com/office/officeart/2016/7/layout/BasicLinearProcessNumbered"/>
    <dgm:cxn modelId="{B29A9C01-231C-7944-B9F7-083758B72A58}" type="presParOf" srcId="{A7633F09-B03D-204A-98E2-1243E005457E}" destId="{42402564-C74A-3946-8E54-2B69BEDD133D}" srcOrd="3" destOrd="0" presId="urn:microsoft.com/office/officeart/2016/7/layout/BasicLinearProcessNumbered"/>
    <dgm:cxn modelId="{4BC675EF-679C-B24F-A1AE-90A2CE3C2EFE}" type="presParOf" srcId="{A7633F09-B03D-204A-98E2-1243E005457E}" destId="{2E59D280-B15C-1244-B1FB-0D171B100169}" srcOrd="4" destOrd="0" presId="urn:microsoft.com/office/officeart/2016/7/layout/BasicLinearProcessNumbered"/>
    <dgm:cxn modelId="{33092055-D5F2-ED48-8FE9-A85D35BA231F}" type="presParOf" srcId="{2E59D280-B15C-1244-B1FB-0D171B100169}" destId="{EE95FCD0-BD9C-1B4D-8C1F-AD59521E94EC}" srcOrd="0" destOrd="0" presId="urn:microsoft.com/office/officeart/2016/7/layout/BasicLinearProcessNumbered"/>
    <dgm:cxn modelId="{1CD4028C-AD10-2447-8937-27DB5B7F2B5A}" type="presParOf" srcId="{2E59D280-B15C-1244-B1FB-0D171B100169}" destId="{D907044A-5C28-FC4C-8094-B206EB69E43F}" srcOrd="1" destOrd="0" presId="urn:microsoft.com/office/officeart/2016/7/layout/BasicLinearProcessNumbered"/>
    <dgm:cxn modelId="{4E0ABE78-A24E-6C4D-8D7E-F3911D9B940D}" type="presParOf" srcId="{2E59D280-B15C-1244-B1FB-0D171B100169}" destId="{BDB1F6F2-7229-AF40-ACAF-86B4F86FE28B}" srcOrd="2" destOrd="0" presId="urn:microsoft.com/office/officeart/2016/7/layout/BasicLinearProcessNumbered"/>
    <dgm:cxn modelId="{BFDEBDF6-9C3D-0048-AAC8-F37BE914DA23}" type="presParOf" srcId="{2E59D280-B15C-1244-B1FB-0D171B100169}" destId="{E4E72F8C-9E47-A44D-8C95-11746135D3BE}"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92637A-6EF3-467D-A0B7-32AA54DBECAF}"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B8F729B3-E8DE-444F-BCD1-FCB8B6BD7776}">
      <dgm:prSet/>
      <dgm:spPr/>
      <dgm:t>
        <a:bodyPr/>
        <a:lstStyle/>
        <a:p>
          <a:r>
            <a:rPr lang="en-GB" dirty="0"/>
            <a:t>Scoping</a:t>
          </a:r>
          <a:endParaRPr lang="en-US" dirty="0"/>
        </a:p>
      </dgm:t>
    </dgm:pt>
    <dgm:pt modelId="{4B1A49DA-05EE-4AA2-816C-7F898D635254}" type="parTrans" cxnId="{F3BFAF3C-AD1E-4FDB-83B9-FD5D71325EF8}">
      <dgm:prSet/>
      <dgm:spPr/>
      <dgm:t>
        <a:bodyPr/>
        <a:lstStyle/>
        <a:p>
          <a:endParaRPr lang="en-US"/>
        </a:p>
      </dgm:t>
    </dgm:pt>
    <dgm:pt modelId="{86CF6261-C098-4D16-85A8-3A6AD245B5FA}" type="sibTrans" cxnId="{F3BFAF3C-AD1E-4FDB-83B9-FD5D71325EF8}">
      <dgm:prSet/>
      <dgm:spPr/>
      <dgm:t>
        <a:bodyPr/>
        <a:lstStyle/>
        <a:p>
          <a:endParaRPr lang="en-US"/>
        </a:p>
      </dgm:t>
    </dgm:pt>
    <dgm:pt modelId="{8F6617F5-563E-4F68-B58F-E586A5F29D60}">
      <dgm:prSet/>
      <dgm:spPr/>
      <dgm:t>
        <a:bodyPr/>
        <a:lstStyle/>
        <a:p>
          <a:r>
            <a:rPr lang="en-GB" dirty="0"/>
            <a:t>Consideration of alternatives and mitigation and enhancement measures</a:t>
          </a:r>
          <a:endParaRPr lang="en-US" dirty="0"/>
        </a:p>
      </dgm:t>
    </dgm:pt>
    <dgm:pt modelId="{80E5DA7C-B5A4-4FA9-BABD-42802E06C470}" type="parTrans" cxnId="{DF7A003F-3473-4DE0-8A28-94A0E046CEC9}">
      <dgm:prSet/>
      <dgm:spPr/>
      <dgm:t>
        <a:bodyPr/>
        <a:lstStyle/>
        <a:p>
          <a:endParaRPr lang="en-US"/>
        </a:p>
      </dgm:t>
    </dgm:pt>
    <dgm:pt modelId="{A0CD4DC4-3D01-4B5F-8268-AAEE4A853560}" type="sibTrans" cxnId="{DF7A003F-3473-4DE0-8A28-94A0E046CEC9}">
      <dgm:prSet/>
      <dgm:spPr/>
      <dgm:t>
        <a:bodyPr/>
        <a:lstStyle/>
        <a:p>
          <a:endParaRPr lang="en-US"/>
        </a:p>
      </dgm:t>
    </dgm:pt>
    <dgm:pt modelId="{70159465-FD54-456A-B234-FDEC3ABF6612}">
      <dgm:prSet/>
      <dgm:spPr/>
      <dgm:t>
        <a:bodyPr/>
        <a:lstStyle/>
        <a:p>
          <a:r>
            <a:rPr lang="en-GB" dirty="0"/>
            <a:t>Assessing whether and how the proposed activities meet the Taxonomy requirements</a:t>
          </a:r>
          <a:endParaRPr lang="en-US" dirty="0"/>
        </a:p>
      </dgm:t>
    </dgm:pt>
    <dgm:pt modelId="{28E8FF50-4431-44A3-9E84-BCCB20BDFD71}" type="parTrans" cxnId="{FD72E0E1-0062-41D9-887D-98073AE46749}">
      <dgm:prSet/>
      <dgm:spPr/>
      <dgm:t>
        <a:bodyPr/>
        <a:lstStyle/>
        <a:p>
          <a:endParaRPr lang="en-US"/>
        </a:p>
      </dgm:t>
    </dgm:pt>
    <dgm:pt modelId="{48829A27-8BF7-4E53-B1BB-695EFB815AEC}" type="sibTrans" cxnId="{FD72E0E1-0062-41D9-887D-98073AE46749}">
      <dgm:prSet/>
      <dgm:spPr/>
      <dgm:t>
        <a:bodyPr/>
        <a:lstStyle/>
        <a:p>
          <a:endParaRPr lang="en-US"/>
        </a:p>
      </dgm:t>
    </dgm:pt>
    <dgm:pt modelId="{A6C068DD-FDB1-4FCF-A314-FD6DFCCC3469}">
      <dgm:prSet/>
      <dgm:spPr/>
      <dgm:t>
        <a:bodyPr/>
        <a:lstStyle/>
        <a:p>
          <a:r>
            <a:rPr lang="en-GB" dirty="0"/>
            <a:t>EIA review and issuance of EIA statements</a:t>
          </a:r>
          <a:endParaRPr lang="en-US" dirty="0"/>
        </a:p>
      </dgm:t>
    </dgm:pt>
    <dgm:pt modelId="{201F61E6-ADC9-4B0F-BC01-4647DCC7B7E0}" type="parTrans" cxnId="{34031498-B2AF-4573-ACFA-7692DA9CE575}">
      <dgm:prSet/>
      <dgm:spPr/>
      <dgm:t>
        <a:bodyPr/>
        <a:lstStyle/>
        <a:p>
          <a:endParaRPr lang="en-US"/>
        </a:p>
      </dgm:t>
    </dgm:pt>
    <dgm:pt modelId="{0C8508B5-5280-4224-BE03-5FCD65EF4A6C}" type="sibTrans" cxnId="{34031498-B2AF-4573-ACFA-7692DA9CE575}">
      <dgm:prSet/>
      <dgm:spPr/>
      <dgm:t>
        <a:bodyPr/>
        <a:lstStyle/>
        <a:p>
          <a:endParaRPr lang="en-US"/>
        </a:p>
      </dgm:t>
    </dgm:pt>
    <dgm:pt modelId="{9371AB06-2F1F-5047-B7DA-CCEC1ADE1DF9}" type="pres">
      <dgm:prSet presAssocID="{ED92637A-6EF3-467D-A0B7-32AA54DBECAF}" presName="vert0" presStyleCnt="0">
        <dgm:presLayoutVars>
          <dgm:dir/>
          <dgm:animOne val="branch"/>
          <dgm:animLvl val="lvl"/>
        </dgm:presLayoutVars>
      </dgm:prSet>
      <dgm:spPr/>
    </dgm:pt>
    <dgm:pt modelId="{0B2D580D-2CD6-0C44-9F36-EC2D34CC1CE0}" type="pres">
      <dgm:prSet presAssocID="{B8F729B3-E8DE-444F-BCD1-FCB8B6BD7776}" presName="thickLine" presStyleLbl="alignNode1" presStyleIdx="0" presStyleCnt="4"/>
      <dgm:spPr/>
    </dgm:pt>
    <dgm:pt modelId="{FC9567ED-0567-4042-B110-76EBA330B5B5}" type="pres">
      <dgm:prSet presAssocID="{B8F729B3-E8DE-444F-BCD1-FCB8B6BD7776}" presName="horz1" presStyleCnt="0"/>
      <dgm:spPr/>
    </dgm:pt>
    <dgm:pt modelId="{A1464DAF-B070-FE4E-86D8-2E1A4E4A0771}" type="pres">
      <dgm:prSet presAssocID="{B8F729B3-E8DE-444F-BCD1-FCB8B6BD7776}" presName="tx1" presStyleLbl="revTx" presStyleIdx="0" presStyleCnt="4"/>
      <dgm:spPr/>
    </dgm:pt>
    <dgm:pt modelId="{5016B80D-519B-F74B-B649-36DB9018FD17}" type="pres">
      <dgm:prSet presAssocID="{B8F729B3-E8DE-444F-BCD1-FCB8B6BD7776}" presName="vert1" presStyleCnt="0"/>
      <dgm:spPr/>
    </dgm:pt>
    <dgm:pt modelId="{4E5C282C-D8AB-334C-989F-3F413539FC17}" type="pres">
      <dgm:prSet presAssocID="{8F6617F5-563E-4F68-B58F-E586A5F29D60}" presName="thickLine" presStyleLbl="alignNode1" presStyleIdx="1" presStyleCnt="4"/>
      <dgm:spPr/>
    </dgm:pt>
    <dgm:pt modelId="{D2258F47-A8BD-EF45-B193-FA67313FA364}" type="pres">
      <dgm:prSet presAssocID="{8F6617F5-563E-4F68-B58F-E586A5F29D60}" presName="horz1" presStyleCnt="0"/>
      <dgm:spPr/>
    </dgm:pt>
    <dgm:pt modelId="{C149B759-0600-8845-B9DC-BE2BADC0464D}" type="pres">
      <dgm:prSet presAssocID="{8F6617F5-563E-4F68-B58F-E586A5F29D60}" presName="tx1" presStyleLbl="revTx" presStyleIdx="1" presStyleCnt="4"/>
      <dgm:spPr/>
    </dgm:pt>
    <dgm:pt modelId="{C61657C5-5D33-094D-B966-7D802A0762FD}" type="pres">
      <dgm:prSet presAssocID="{8F6617F5-563E-4F68-B58F-E586A5F29D60}" presName="vert1" presStyleCnt="0"/>
      <dgm:spPr/>
    </dgm:pt>
    <dgm:pt modelId="{BEEA3D2B-07B3-7C45-B18A-C96CC9FBB0F0}" type="pres">
      <dgm:prSet presAssocID="{70159465-FD54-456A-B234-FDEC3ABF6612}" presName="thickLine" presStyleLbl="alignNode1" presStyleIdx="2" presStyleCnt="4"/>
      <dgm:spPr/>
    </dgm:pt>
    <dgm:pt modelId="{59604D5D-F816-F149-ACE2-822CCC2CD664}" type="pres">
      <dgm:prSet presAssocID="{70159465-FD54-456A-B234-FDEC3ABF6612}" presName="horz1" presStyleCnt="0"/>
      <dgm:spPr/>
    </dgm:pt>
    <dgm:pt modelId="{D49937D8-310D-4F49-A5BA-581A5D219795}" type="pres">
      <dgm:prSet presAssocID="{70159465-FD54-456A-B234-FDEC3ABF6612}" presName="tx1" presStyleLbl="revTx" presStyleIdx="2" presStyleCnt="4"/>
      <dgm:spPr/>
    </dgm:pt>
    <dgm:pt modelId="{5EAFA67E-A82D-5C43-A3CE-27FDE80A0403}" type="pres">
      <dgm:prSet presAssocID="{70159465-FD54-456A-B234-FDEC3ABF6612}" presName="vert1" presStyleCnt="0"/>
      <dgm:spPr/>
    </dgm:pt>
    <dgm:pt modelId="{29C24480-D31B-B64F-8E6C-6906AF8AC041}" type="pres">
      <dgm:prSet presAssocID="{A6C068DD-FDB1-4FCF-A314-FD6DFCCC3469}" presName="thickLine" presStyleLbl="alignNode1" presStyleIdx="3" presStyleCnt="4"/>
      <dgm:spPr/>
    </dgm:pt>
    <dgm:pt modelId="{5D38D0A3-01E6-0D44-A1BF-556A966103A4}" type="pres">
      <dgm:prSet presAssocID="{A6C068DD-FDB1-4FCF-A314-FD6DFCCC3469}" presName="horz1" presStyleCnt="0"/>
      <dgm:spPr/>
    </dgm:pt>
    <dgm:pt modelId="{9CE082E9-25AB-9742-9184-A8808237EE1E}" type="pres">
      <dgm:prSet presAssocID="{A6C068DD-FDB1-4FCF-A314-FD6DFCCC3469}" presName="tx1" presStyleLbl="revTx" presStyleIdx="3" presStyleCnt="4"/>
      <dgm:spPr/>
    </dgm:pt>
    <dgm:pt modelId="{1EB46646-DAAE-8F4B-821F-23780E8394FB}" type="pres">
      <dgm:prSet presAssocID="{A6C068DD-FDB1-4FCF-A314-FD6DFCCC3469}" presName="vert1" presStyleCnt="0"/>
      <dgm:spPr/>
    </dgm:pt>
  </dgm:ptLst>
  <dgm:cxnLst>
    <dgm:cxn modelId="{0432281C-2AA0-FB40-9007-B37EFB9ABA29}" type="presOf" srcId="{70159465-FD54-456A-B234-FDEC3ABF6612}" destId="{D49937D8-310D-4F49-A5BA-581A5D219795}" srcOrd="0" destOrd="0" presId="urn:microsoft.com/office/officeart/2008/layout/LinedList"/>
    <dgm:cxn modelId="{F3BFAF3C-AD1E-4FDB-83B9-FD5D71325EF8}" srcId="{ED92637A-6EF3-467D-A0B7-32AA54DBECAF}" destId="{B8F729B3-E8DE-444F-BCD1-FCB8B6BD7776}" srcOrd="0" destOrd="0" parTransId="{4B1A49DA-05EE-4AA2-816C-7F898D635254}" sibTransId="{86CF6261-C098-4D16-85A8-3A6AD245B5FA}"/>
    <dgm:cxn modelId="{DF7A003F-3473-4DE0-8A28-94A0E046CEC9}" srcId="{ED92637A-6EF3-467D-A0B7-32AA54DBECAF}" destId="{8F6617F5-563E-4F68-B58F-E586A5F29D60}" srcOrd="1" destOrd="0" parTransId="{80E5DA7C-B5A4-4FA9-BABD-42802E06C470}" sibTransId="{A0CD4DC4-3D01-4B5F-8268-AAEE4A853560}"/>
    <dgm:cxn modelId="{940D1A4D-BD1E-3D49-881F-6E0462FDCD3B}" type="presOf" srcId="{8F6617F5-563E-4F68-B58F-E586A5F29D60}" destId="{C149B759-0600-8845-B9DC-BE2BADC0464D}" srcOrd="0" destOrd="0" presId="urn:microsoft.com/office/officeart/2008/layout/LinedList"/>
    <dgm:cxn modelId="{F42BA84F-C81D-BF4B-B171-1982B7D7F936}" type="presOf" srcId="{B8F729B3-E8DE-444F-BCD1-FCB8B6BD7776}" destId="{A1464DAF-B070-FE4E-86D8-2E1A4E4A0771}" srcOrd="0" destOrd="0" presId="urn:microsoft.com/office/officeart/2008/layout/LinedList"/>
    <dgm:cxn modelId="{34031498-B2AF-4573-ACFA-7692DA9CE575}" srcId="{ED92637A-6EF3-467D-A0B7-32AA54DBECAF}" destId="{A6C068DD-FDB1-4FCF-A314-FD6DFCCC3469}" srcOrd="3" destOrd="0" parTransId="{201F61E6-ADC9-4B0F-BC01-4647DCC7B7E0}" sibTransId="{0C8508B5-5280-4224-BE03-5FCD65EF4A6C}"/>
    <dgm:cxn modelId="{CEDA8CAE-C3CF-7743-ABE1-9F9C53FBF24B}" type="presOf" srcId="{ED92637A-6EF3-467D-A0B7-32AA54DBECAF}" destId="{9371AB06-2F1F-5047-B7DA-CCEC1ADE1DF9}" srcOrd="0" destOrd="0" presId="urn:microsoft.com/office/officeart/2008/layout/LinedList"/>
    <dgm:cxn modelId="{FD72E0E1-0062-41D9-887D-98073AE46749}" srcId="{ED92637A-6EF3-467D-A0B7-32AA54DBECAF}" destId="{70159465-FD54-456A-B234-FDEC3ABF6612}" srcOrd="2" destOrd="0" parTransId="{28E8FF50-4431-44A3-9E84-BCCB20BDFD71}" sibTransId="{48829A27-8BF7-4E53-B1BB-695EFB815AEC}"/>
    <dgm:cxn modelId="{FCDB12EB-B009-FF47-A710-F0F8C86AA410}" type="presOf" srcId="{A6C068DD-FDB1-4FCF-A314-FD6DFCCC3469}" destId="{9CE082E9-25AB-9742-9184-A8808237EE1E}" srcOrd="0" destOrd="0" presId="urn:microsoft.com/office/officeart/2008/layout/LinedList"/>
    <dgm:cxn modelId="{60FD5654-62D3-8D43-A948-BCA0DD23AF5C}" type="presParOf" srcId="{9371AB06-2F1F-5047-B7DA-CCEC1ADE1DF9}" destId="{0B2D580D-2CD6-0C44-9F36-EC2D34CC1CE0}" srcOrd="0" destOrd="0" presId="urn:microsoft.com/office/officeart/2008/layout/LinedList"/>
    <dgm:cxn modelId="{57592D94-1E86-ED4B-87E1-093C9F73885B}" type="presParOf" srcId="{9371AB06-2F1F-5047-B7DA-CCEC1ADE1DF9}" destId="{FC9567ED-0567-4042-B110-76EBA330B5B5}" srcOrd="1" destOrd="0" presId="urn:microsoft.com/office/officeart/2008/layout/LinedList"/>
    <dgm:cxn modelId="{895D5230-5AA1-D948-9777-65F97FB67709}" type="presParOf" srcId="{FC9567ED-0567-4042-B110-76EBA330B5B5}" destId="{A1464DAF-B070-FE4E-86D8-2E1A4E4A0771}" srcOrd="0" destOrd="0" presId="urn:microsoft.com/office/officeart/2008/layout/LinedList"/>
    <dgm:cxn modelId="{40B90DEC-84C6-F142-8B2E-E41C6A17527F}" type="presParOf" srcId="{FC9567ED-0567-4042-B110-76EBA330B5B5}" destId="{5016B80D-519B-F74B-B649-36DB9018FD17}" srcOrd="1" destOrd="0" presId="urn:microsoft.com/office/officeart/2008/layout/LinedList"/>
    <dgm:cxn modelId="{0599389E-4867-7C46-8725-4878BFFE4121}" type="presParOf" srcId="{9371AB06-2F1F-5047-B7DA-CCEC1ADE1DF9}" destId="{4E5C282C-D8AB-334C-989F-3F413539FC17}" srcOrd="2" destOrd="0" presId="urn:microsoft.com/office/officeart/2008/layout/LinedList"/>
    <dgm:cxn modelId="{9DBA3BB0-35FE-B446-B9CF-C502D293CDFD}" type="presParOf" srcId="{9371AB06-2F1F-5047-B7DA-CCEC1ADE1DF9}" destId="{D2258F47-A8BD-EF45-B193-FA67313FA364}" srcOrd="3" destOrd="0" presId="urn:microsoft.com/office/officeart/2008/layout/LinedList"/>
    <dgm:cxn modelId="{6F1DDE25-7BD3-854F-8063-5180595E4EDC}" type="presParOf" srcId="{D2258F47-A8BD-EF45-B193-FA67313FA364}" destId="{C149B759-0600-8845-B9DC-BE2BADC0464D}" srcOrd="0" destOrd="0" presId="urn:microsoft.com/office/officeart/2008/layout/LinedList"/>
    <dgm:cxn modelId="{92F04CA7-3435-3C45-8632-820865A47177}" type="presParOf" srcId="{D2258F47-A8BD-EF45-B193-FA67313FA364}" destId="{C61657C5-5D33-094D-B966-7D802A0762FD}" srcOrd="1" destOrd="0" presId="urn:microsoft.com/office/officeart/2008/layout/LinedList"/>
    <dgm:cxn modelId="{4D5DD191-80A3-6D42-B9DE-74895CB66115}" type="presParOf" srcId="{9371AB06-2F1F-5047-B7DA-CCEC1ADE1DF9}" destId="{BEEA3D2B-07B3-7C45-B18A-C96CC9FBB0F0}" srcOrd="4" destOrd="0" presId="urn:microsoft.com/office/officeart/2008/layout/LinedList"/>
    <dgm:cxn modelId="{80FEA44C-AF54-A543-82B2-34CE558D59BD}" type="presParOf" srcId="{9371AB06-2F1F-5047-B7DA-CCEC1ADE1DF9}" destId="{59604D5D-F816-F149-ACE2-822CCC2CD664}" srcOrd="5" destOrd="0" presId="urn:microsoft.com/office/officeart/2008/layout/LinedList"/>
    <dgm:cxn modelId="{CDAA223C-BA11-CD4F-A6FC-9404A643BCBF}" type="presParOf" srcId="{59604D5D-F816-F149-ACE2-822CCC2CD664}" destId="{D49937D8-310D-4F49-A5BA-581A5D219795}" srcOrd="0" destOrd="0" presId="urn:microsoft.com/office/officeart/2008/layout/LinedList"/>
    <dgm:cxn modelId="{079549E8-19BE-5C42-891F-91D96A63B573}" type="presParOf" srcId="{59604D5D-F816-F149-ACE2-822CCC2CD664}" destId="{5EAFA67E-A82D-5C43-A3CE-27FDE80A0403}" srcOrd="1" destOrd="0" presId="urn:microsoft.com/office/officeart/2008/layout/LinedList"/>
    <dgm:cxn modelId="{33B14E4D-9FA3-CB4C-B779-1C12C2A7FEFE}" type="presParOf" srcId="{9371AB06-2F1F-5047-B7DA-CCEC1ADE1DF9}" destId="{29C24480-D31B-B64F-8E6C-6906AF8AC041}" srcOrd="6" destOrd="0" presId="urn:microsoft.com/office/officeart/2008/layout/LinedList"/>
    <dgm:cxn modelId="{5E4950B7-9DEF-6D46-A551-0EB3DD3D6DB4}" type="presParOf" srcId="{9371AB06-2F1F-5047-B7DA-CCEC1ADE1DF9}" destId="{5D38D0A3-01E6-0D44-A1BF-556A966103A4}" srcOrd="7" destOrd="0" presId="urn:microsoft.com/office/officeart/2008/layout/LinedList"/>
    <dgm:cxn modelId="{96B8F465-9E25-D248-8527-CF2749FC125C}" type="presParOf" srcId="{5D38D0A3-01E6-0D44-A1BF-556A966103A4}" destId="{9CE082E9-25AB-9742-9184-A8808237EE1E}" srcOrd="0" destOrd="0" presId="urn:microsoft.com/office/officeart/2008/layout/LinedList"/>
    <dgm:cxn modelId="{EE4DE71E-7939-6C43-B088-0D1B51449192}" type="presParOf" srcId="{5D38D0A3-01E6-0D44-A1BF-556A966103A4}" destId="{1EB46646-DAAE-8F4B-821F-23780E8394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FD8152-D426-4883-9191-E02E624D9B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B257A39-D8B5-4B70-A4E3-DFB50070986B}">
      <dgm:prSet/>
      <dgm:spPr/>
      <dgm:t>
        <a:bodyPr/>
        <a:lstStyle/>
        <a:p>
          <a:r>
            <a:rPr lang="en-US" dirty="0"/>
            <a:t>Prof. Thomas Fischer, University of Liverpool, UK and an editor of IAPA</a:t>
          </a:r>
        </a:p>
      </dgm:t>
    </dgm:pt>
    <dgm:pt modelId="{9A142E9B-C42E-45A4-9820-BA976AE4495F}" type="parTrans" cxnId="{20FB7D77-26F1-4EC5-B0B6-7AE931BAF790}">
      <dgm:prSet/>
      <dgm:spPr/>
      <dgm:t>
        <a:bodyPr/>
        <a:lstStyle/>
        <a:p>
          <a:endParaRPr lang="en-US"/>
        </a:p>
      </dgm:t>
    </dgm:pt>
    <dgm:pt modelId="{560A5937-DDFC-491E-AFB8-7D95A10DE2AE}" type="sibTrans" cxnId="{20FB7D77-26F1-4EC5-B0B6-7AE931BAF790}">
      <dgm:prSet/>
      <dgm:spPr/>
      <dgm:t>
        <a:bodyPr/>
        <a:lstStyle/>
        <a:p>
          <a:endParaRPr lang="en-US"/>
        </a:p>
      </dgm:t>
    </dgm:pt>
    <dgm:pt modelId="{74FED70E-715D-4FEE-B4AB-C6FDBF671C02}">
      <dgm:prSet/>
      <dgm:spPr/>
      <dgm:t>
        <a:bodyPr/>
        <a:lstStyle/>
        <a:p>
          <a:r>
            <a:rPr lang="en-US"/>
            <a:t>Prof. Maria Rosario Partidario, Superior Technical Institute, University of Lisbon, Portugal</a:t>
          </a:r>
        </a:p>
      </dgm:t>
    </dgm:pt>
    <dgm:pt modelId="{F7638BF1-C1A1-4485-9854-8FA715E869B6}" type="parTrans" cxnId="{5B248943-B971-401E-B22A-0225669C66DC}">
      <dgm:prSet/>
      <dgm:spPr/>
      <dgm:t>
        <a:bodyPr/>
        <a:lstStyle/>
        <a:p>
          <a:endParaRPr lang="en-US"/>
        </a:p>
      </dgm:t>
    </dgm:pt>
    <dgm:pt modelId="{6445191E-E23D-48F2-A839-F5E339BE2FEF}" type="sibTrans" cxnId="{5B248943-B971-401E-B22A-0225669C66DC}">
      <dgm:prSet/>
      <dgm:spPr/>
      <dgm:t>
        <a:bodyPr/>
        <a:lstStyle/>
        <a:p>
          <a:endParaRPr lang="en-US"/>
        </a:p>
      </dgm:t>
    </dgm:pt>
    <dgm:pt modelId="{582E4278-BC9A-4E66-A433-0F05B7034D6B}">
      <dgm:prSet/>
      <dgm:spPr/>
      <dgm:t>
        <a:bodyPr/>
        <a:lstStyle/>
        <a:p>
          <a:r>
            <a:rPr lang="en-US"/>
            <a:t>Prof. Bryan Jenkins, University of Adelaide</a:t>
          </a:r>
        </a:p>
      </dgm:t>
    </dgm:pt>
    <dgm:pt modelId="{008EAAF8-F68B-47E0-A3F9-5A74E8CDD24B}" type="parTrans" cxnId="{6FA791E7-6509-495C-A2C9-0DF935BEDE6E}">
      <dgm:prSet/>
      <dgm:spPr/>
      <dgm:t>
        <a:bodyPr/>
        <a:lstStyle/>
        <a:p>
          <a:endParaRPr lang="en-US"/>
        </a:p>
      </dgm:t>
    </dgm:pt>
    <dgm:pt modelId="{FE60D0B0-5BDA-4B0B-A052-C8DB4D203DC5}" type="sibTrans" cxnId="{6FA791E7-6509-495C-A2C9-0DF935BEDE6E}">
      <dgm:prSet/>
      <dgm:spPr/>
      <dgm:t>
        <a:bodyPr/>
        <a:lstStyle/>
        <a:p>
          <a:endParaRPr lang="en-US"/>
        </a:p>
      </dgm:t>
    </dgm:pt>
    <dgm:pt modelId="{0425054B-0233-47F2-BA93-C75AAA3D44CB}">
      <dgm:prSet/>
      <dgm:spPr/>
      <dgm:t>
        <a:bodyPr/>
        <a:lstStyle/>
        <a:p>
          <a:r>
            <a:rPr lang="en-US"/>
            <a:t>Angela Filipas, Senior Environmental Specialist at European Investment Bank (EIB)</a:t>
          </a:r>
        </a:p>
      </dgm:t>
    </dgm:pt>
    <dgm:pt modelId="{E6EF6E0D-3901-44B6-95D0-ABF9971179DC}" type="parTrans" cxnId="{CE196D24-52A5-4E40-B4D4-A32456AEBA66}">
      <dgm:prSet/>
      <dgm:spPr/>
      <dgm:t>
        <a:bodyPr/>
        <a:lstStyle/>
        <a:p>
          <a:endParaRPr lang="en-US"/>
        </a:p>
      </dgm:t>
    </dgm:pt>
    <dgm:pt modelId="{871A45C7-128A-4135-91C2-E1A40DEFBA51}" type="sibTrans" cxnId="{CE196D24-52A5-4E40-B4D4-A32456AEBA66}">
      <dgm:prSet/>
      <dgm:spPr/>
      <dgm:t>
        <a:bodyPr/>
        <a:lstStyle/>
        <a:p>
          <a:endParaRPr lang="en-US"/>
        </a:p>
      </dgm:t>
    </dgm:pt>
    <dgm:pt modelId="{56D102ED-53CC-4240-BB55-9534FF520509}">
      <dgm:prSet/>
      <dgm:spPr/>
      <dgm:t>
        <a:bodyPr/>
        <a:lstStyle/>
        <a:p>
          <a:r>
            <a:rPr lang="en-US"/>
            <a:t>Weston Fisher, co-chair of the IAIA’s Climate Change and Impact Assessment Action Plan </a:t>
          </a:r>
        </a:p>
      </dgm:t>
    </dgm:pt>
    <dgm:pt modelId="{0262E425-B3B6-441B-BFE5-243E16D9B52E}" type="parTrans" cxnId="{6C5DB58E-0459-4956-8742-3775B6BEF0E5}">
      <dgm:prSet/>
      <dgm:spPr/>
      <dgm:t>
        <a:bodyPr/>
        <a:lstStyle/>
        <a:p>
          <a:endParaRPr lang="en-US"/>
        </a:p>
      </dgm:t>
    </dgm:pt>
    <dgm:pt modelId="{C1C2418B-5E57-4FEE-ACD2-8C00F9D511AA}" type="sibTrans" cxnId="{6C5DB58E-0459-4956-8742-3775B6BEF0E5}">
      <dgm:prSet/>
      <dgm:spPr/>
      <dgm:t>
        <a:bodyPr/>
        <a:lstStyle/>
        <a:p>
          <a:endParaRPr lang="en-US"/>
        </a:p>
      </dgm:t>
    </dgm:pt>
    <dgm:pt modelId="{62613F4F-AC39-8742-8C28-A24C0E48E249}" type="pres">
      <dgm:prSet presAssocID="{BFFD8152-D426-4883-9191-E02E624D9BF4}" presName="vert0" presStyleCnt="0">
        <dgm:presLayoutVars>
          <dgm:dir/>
          <dgm:animOne val="branch"/>
          <dgm:animLvl val="lvl"/>
        </dgm:presLayoutVars>
      </dgm:prSet>
      <dgm:spPr/>
    </dgm:pt>
    <dgm:pt modelId="{51C1DF47-D54C-7B4F-8A32-674FE883F689}" type="pres">
      <dgm:prSet presAssocID="{1B257A39-D8B5-4B70-A4E3-DFB50070986B}" presName="thickLine" presStyleLbl="alignNode1" presStyleIdx="0" presStyleCnt="5"/>
      <dgm:spPr/>
    </dgm:pt>
    <dgm:pt modelId="{728C6A96-AAFC-864F-B2DA-9169B62E464D}" type="pres">
      <dgm:prSet presAssocID="{1B257A39-D8B5-4B70-A4E3-DFB50070986B}" presName="horz1" presStyleCnt="0"/>
      <dgm:spPr/>
    </dgm:pt>
    <dgm:pt modelId="{3EF637E7-FCD3-B34D-B0EA-33030815860E}" type="pres">
      <dgm:prSet presAssocID="{1B257A39-D8B5-4B70-A4E3-DFB50070986B}" presName="tx1" presStyleLbl="revTx" presStyleIdx="0" presStyleCnt="5"/>
      <dgm:spPr/>
    </dgm:pt>
    <dgm:pt modelId="{F715A266-2506-5E4D-B7B5-7B0A6636BA2B}" type="pres">
      <dgm:prSet presAssocID="{1B257A39-D8B5-4B70-A4E3-DFB50070986B}" presName="vert1" presStyleCnt="0"/>
      <dgm:spPr/>
    </dgm:pt>
    <dgm:pt modelId="{B95F210B-95CB-0C40-9395-551BA41E4CAD}" type="pres">
      <dgm:prSet presAssocID="{74FED70E-715D-4FEE-B4AB-C6FDBF671C02}" presName="thickLine" presStyleLbl="alignNode1" presStyleIdx="1" presStyleCnt="5"/>
      <dgm:spPr/>
    </dgm:pt>
    <dgm:pt modelId="{EB9B010E-1ECA-324F-9DE1-F365E9528AF6}" type="pres">
      <dgm:prSet presAssocID="{74FED70E-715D-4FEE-B4AB-C6FDBF671C02}" presName="horz1" presStyleCnt="0"/>
      <dgm:spPr/>
    </dgm:pt>
    <dgm:pt modelId="{27EFCECB-B01E-714A-93AE-3DCD91842F1B}" type="pres">
      <dgm:prSet presAssocID="{74FED70E-715D-4FEE-B4AB-C6FDBF671C02}" presName="tx1" presStyleLbl="revTx" presStyleIdx="1" presStyleCnt="5"/>
      <dgm:spPr/>
    </dgm:pt>
    <dgm:pt modelId="{E3B7F196-F7F9-B54C-9F2C-FC883289B456}" type="pres">
      <dgm:prSet presAssocID="{74FED70E-715D-4FEE-B4AB-C6FDBF671C02}" presName="vert1" presStyleCnt="0"/>
      <dgm:spPr/>
    </dgm:pt>
    <dgm:pt modelId="{C3D4B1D6-F9E7-C34E-AD7D-4DE61BE1FBE4}" type="pres">
      <dgm:prSet presAssocID="{582E4278-BC9A-4E66-A433-0F05B7034D6B}" presName="thickLine" presStyleLbl="alignNode1" presStyleIdx="2" presStyleCnt="5"/>
      <dgm:spPr/>
    </dgm:pt>
    <dgm:pt modelId="{ECEC8675-D598-1445-A326-DF801F1471A0}" type="pres">
      <dgm:prSet presAssocID="{582E4278-BC9A-4E66-A433-0F05B7034D6B}" presName="horz1" presStyleCnt="0"/>
      <dgm:spPr/>
    </dgm:pt>
    <dgm:pt modelId="{865C9ABA-46F8-9941-9394-D396767ADEC9}" type="pres">
      <dgm:prSet presAssocID="{582E4278-BC9A-4E66-A433-0F05B7034D6B}" presName="tx1" presStyleLbl="revTx" presStyleIdx="2" presStyleCnt="5"/>
      <dgm:spPr/>
    </dgm:pt>
    <dgm:pt modelId="{9BAE4C5D-A88D-8E49-A3C2-B87B63C1A731}" type="pres">
      <dgm:prSet presAssocID="{582E4278-BC9A-4E66-A433-0F05B7034D6B}" presName="vert1" presStyleCnt="0"/>
      <dgm:spPr/>
    </dgm:pt>
    <dgm:pt modelId="{224798D8-864B-8A47-836F-42FB8997CC62}" type="pres">
      <dgm:prSet presAssocID="{0425054B-0233-47F2-BA93-C75AAA3D44CB}" presName="thickLine" presStyleLbl="alignNode1" presStyleIdx="3" presStyleCnt="5"/>
      <dgm:spPr/>
    </dgm:pt>
    <dgm:pt modelId="{5CC2CB1F-D6AA-F247-AC4E-E07A3D152D8E}" type="pres">
      <dgm:prSet presAssocID="{0425054B-0233-47F2-BA93-C75AAA3D44CB}" presName="horz1" presStyleCnt="0"/>
      <dgm:spPr/>
    </dgm:pt>
    <dgm:pt modelId="{C657DB3A-26C0-604B-942C-ED7CC3529CA5}" type="pres">
      <dgm:prSet presAssocID="{0425054B-0233-47F2-BA93-C75AAA3D44CB}" presName="tx1" presStyleLbl="revTx" presStyleIdx="3" presStyleCnt="5"/>
      <dgm:spPr/>
    </dgm:pt>
    <dgm:pt modelId="{3FC0B758-E9B0-F545-8F63-915CE5BF07FE}" type="pres">
      <dgm:prSet presAssocID="{0425054B-0233-47F2-BA93-C75AAA3D44CB}" presName="vert1" presStyleCnt="0"/>
      <dgm:spPr/>
    </dgm:pt>
    <dgm:pt modelId="{F944AFBC-8507-F444-899B-DB49691C3D30}" type="pres">
      <dgm:prSet presAssocID="{56D102ED-53CC-4240-BB55-9534FF520509}" presName="thickLine" presStyleLbl="alignNode1" presStyleIdx="4" presStyleCnt="5"/>
      <dgm:spPr/>
    </dgm:pt>
    <dgm:pt modelId="{4FE519E1-267D-3E45-BEA7-F3140562E658}" type="pres">
      <dgm:prSet presAssocID="{56D102ED-53CC-4240-BB55-9534FF520509}" presName="horz1" presStyleCnt="0"/>
      <dgm:spPr/>
    </dgm:pt>
    <dgm:pt modelId="{29CDFEE8-9F7A-E449-B4DA-0FCEE74E5960}" type="pres">
      <dgm:prSet presAssocID="{56D102ED-53CC-4240-BB55-9534FF520509}" presName="tx1" presStyleLbl="revTx" presStyleIdx="4" presStyleCnt="5"/>
      <dgm:spPr/>
    </dgm:pt>
    <dgm:pt modelId="{9766ADD2-E68A-2548-A773-C0332AB31448}" type="pres">
      <dgm:prSet presAssocID="{56D102ED-53CC-4240-BB55-9534FF520509}" presName="vert1" presStyleCnt="0"/>
      <dgm:spPr/>
    </dgm:pt>
  </dgm:ptLst>
  <dgm:cxnLst>
    <dgm:cxn modelId="{FB02E60A-BBE1-114F-8800-1C17708CC771}" type="presOf" srcId="{1B257A39-D8B5-4B70-A4E3-DFB50070986B}" destId="{3EF637E7-FCD3-B34D-B0EA-33030815860E}" srcOrd="0" destOrd="0" presId="urn:microsoft.com/office/officeart/2008/layout/LinedList"/>
    <dgm:cxn modelId="{CE196D24-52A5-4E40-B4D4-A32456AEBA66}" srcId="{BFFD8152-D426-4883-9191-E02E624D9BF4}" destId="{0425054B-0233-47F2-BA93-C75AAA3D44CB}" srcOrd="3" destOrd="0" parTransId="{E6EF6E0D-3901-44B6-95D0-ABF9971179DC}" sibTransId="{871A45C7-128A-4135-91C2-E1A40DEFBA51}"/>
    <dgm:cxn modelId="{5B248943-B971-401E-B22A-0225669C66DC}" srcId="{BFFD8152-D426-4883-9191-E02E624D9BF4}" destId="{74FED70E-715D-4FEE-B4AB-C6FDBF671C02}" srcOrd="1" destOrd="0" parTransId="{F7638BF1-C1A1-4485-9854-8FA715E869B6}" sibTransId="{6445191E-E23D-48F2-A839-F5E339BE2FEF}"/>
    <dgm:cxn modelId="{D9A10756-E414-AE47-9F4E-17A7B187E229}" type="presOf" srcId="{0425054B-0233-47F2-BA93-C75AAA3D44CB}" destId="{C657DB3A-26C0-604B-942C-ED7CC3529CA5}" srcOrd="0" destOrd="0" presId="urn:microsoft.com/office/officeart/2008/layout/LinedList"/>
    <dgm:cxn modelId="{20FB7D77-26F1-4EC5-B0B6-7AE931BAF790}" srcId="{BFFD8152-D426-4883-9191-E02E624D9BF4}" destId="{1B257A39-D8B5-4B70-A4E3-DFB50070986B}" srcOrd="0" destOrd="0" parTransId="{9A142E9B-C42E-45A4-9820-BA976AE4495F}" sibTransId="{560A5937-DDFC-491E-AFB8-7D95A10DE2AE}"/>
    <dgm:cxn modelId="{246B498C-4ED7-C548-B8DA-B182D864C2DF}" type="presOf" srcId="{582E4278-BC9A-4E66-A433-0F05B7034D6B}" destId="{865C9ABA-46F8-9941-9394-D396767ADEC9}" srcOrd="0" destOrd="0" presId="urn:microsoft.com/office/officeart/2008/layout/LinedList"/>
    <dgm:cxn modelId="{6C5DB58E-0459-4956-8742-3775B6BEF0E5}" srcId="{BFFD8152-D426-4883-9191-E02E624D9BF4}" destId="{56D102ED-53CC-4240-BB55-9534FF520509}" srcOrd="4" destOrd="0" parTransId="{0262E425-B3B6-441B-BFE5-243E16D9B52E}" sibTransId="{C1C2418B-5E57-4FEE-ACD2-8C00F9D511AA}"/>
    <dgm:cxn modelId="{285F48C6-C5B6-0B42-AFF1-3FEDA4975D79}" type="presOf" srcId="{BFFD8152-D426-4883-9191-E02E624D9BF4}" destId="{62613F4F-AC39-8742-8C28-A24C0E48E249}" srcOrd="0" destOrd="0" presId="urn:microsoft.com/office/officeart/2008/layout/LinedList"/>
    <dgm:cxn modelId="{6C9546DA-520A-DE4E-AF05-16FE2050AE52}" type="presOf" srcId="{74FED70E-715D-4FEE-B4AB-C6FDBF671C02}" destId="{27EFCECB-B01E-714A-93AE-3DCD91842F1B}" srcOrd="0" destOrd="0" presId="urn:microsoft.com/office/officeart/2008/layout/LinedList"/>
    <dgm:cxn modelId="{6FA791E7-6509-495C-A2C9-0DF935BEDE6E}" srcId="{BFFD8152-D426-4883-9191-E02E624D9BF4}" destId="{582E4278-BC9A-4E66-A433-0F05B7034D6B}" srcOrd="2" destOrd="0" parTransId="{008EAAF8-F68B-47E0-A3F9-5A74E8CDD24B}" sibTransId="{FE60D0B0-5BDA-4B0B-A052-C8DB4D203DC5}"/>
    <dgm:cxn modelId="{0A8B96E8-31FA-6740-A10F-F2D155BF83F8}" type="presOf" srcId="{56D102ED-53CC-4240-BB55-9534FF520509}" destId="{29CDFEE8-9F7A-E449-B4DA-0FCEE74E5960}" srcOrd="0" destOrd="0" presId="urn:microsoft.com/office/officeart/2008/layout/LinedList"/>
    <dgm:cxn modelId="{F43C3C81-93A0-D546-B28F-53C52E7D53F3}" type="presParOf" srcId="{62613F4F-AC39-8742-8C28-A24C0E48E249}" destId="{51C1DF47-D54C-7B4F-8A32-674FE883F689}" srcOrd="0" destOrd="0" presId="urn:microsoft.com/office/officeart/2008/layout/LinedList"/>
    <dgm:cxn modelId="{255E6E31-96FA-C34C-ADA6-A3989CA3C3FE}" type="presParOf" srcId="{62613F4F-AC39-8742-8C28-A24C0E48E249}" destId="{728C6A96-AAFC-864F-B2DA-9169B62E464D}" srcOrd="1" destOrd="0" presId="urn:microsoft.com/office/officeart/2008/layout/LinedList"/>
    <dgm:cxn modelId="{9574F4E5-9B42-1547-887C-948AAF51356D}" type="presParOf" srcId="{728C6A96-AAFC-864F-B2DA-9169B62E464D}" destId="{3EF637E7-FCD3-B34D-B0EA-33030815860E}" srcOrd="0" destOrd="0" presId="urn:microsoft.com/office/officeart/2008/layout/LinedList"/>
    <dgm:cxn modelId="{48FEE864-2477-514A-A6A6-13A8F038B354}" type="presParOf" srcId="{728C6A96-AAFC-864F-B2DA-9169B62E464D}" destId="{F715A266-2506-5E4D-B7B5-7B0A6636BA2B}" srcOrd="1" destOrd="0" presId="urn:microsoft.com/office/officeart/2008/layout/LinedList"/>
    <dgm:cxn modelId="{D6769404-65CC-5F4C-8071-E30B0A68FA66}" type="presParOf" srcId="{62613F4F-AC39-8742-8C28-A24C0E48E249}" destId="{B95F210B-95CB-0C40-9395-551BA41E4CAD}" srcOrd="2" destOrd="0" presId="urn:microsoft.com/office/officeart/2008/layout/LinedList"/>
    <dgm:cxn modelId="{85E42EDD-B795-4845-951B-768929282D91}" type="presParOf" srcId="{62613F4F-AC39-8742-8C28-A24C0E48E249}" destId="{EB9B010E-1ECA-324F-9DE1-F365E9528AF6}" srcOrd="3" destOrd="0" presId="urn:microsoft.com/office/officeart/2008/layout/LinedList"/>
    <dgm:cxn modelId="{88E8C087-FADB-F845-B484-5C4334350013}" type="presParOf" srcId="{EB9B010E-1ECA-324F-9DE1-F365E9528AF6}" destId="{27EFCECB-B01E-714A-93AE-3DCD91842F1B}" srcOrd="0" destOrd="0" presId="urn:microsoft.com/office/officeart/2008/layout/LinedList"/>
    <dgm:cxn modelId="{AEE7998C-98B8-354B-95D3-7E02CD658088}" type="presParOf" srcId="{EB9B010E-1ECA-324F-9DE1-F365E9528AF6}" destId="{E3B7F196-F7F9-B54C-9F2C-FC883289B456}" srcOrd="1" destOrd="0" presId="urn:microsoft.com/office/officeart/2008/layout/LinedList"/>
    <dgm:cxn modelId="{21B16E4A-2C21-694A-8720-C9372C587DEE}" type="presParOf" srcId="{62613F4F-AC39-8742-8C28-A24C0E48E249}" destId="{C3D4B1D6-F9E7-C34E-AD7D-4DE61BE1FBE4}" srcOrd="4" destOrd="0" presId="urn:microsoft.com/office/officeart/2008/layout/LinedList"/>
    <dgm:cxn modelId="{2AC4BA9B-8591-C442-A6C4-667BFDD36896}" type="presParOf" srcId="{62613F4F-AC39-8742-8C28-A24C0E48E249}" destId="{ECEC8675-D598-1445-A326-DF801F1471A0}" srcOrd="5" destOrd="0" presId="urn:microsoft.com/office/officeart/2008/layout/LinedList"/>
    <dgm:cxn modelId="{9072F7E0-13C0-7B4D-97FE-9B61D65E2913}" type="presParOf" srcId="{ECEC8675-D598-1445-A326-DF801F1471A0}" destId="{865C9ABA-46F8-9941-9394-D396767ADEC9}" srcOrd="0" destOrd="0" presId="urn:microsoft.com/office/officeart/2008/layout/LinedList"/>
    <dgm:cxn modelId="{BDCBEF6A-773D-FB44-A5AC-AEA17F1CC14A}" type="presParOf" srcId="{ECEC8675-D598-1445-A326-DF801F1471A0}" destId="{9BAE4C5D-A88D-8E49-A3C2-B87B63C1A731}" srcOrd="1" destOrd="0" presId="urn:microsoft.com/office/officeart/2008/layout/LinedList"/>
    <dgm:cxn modelId="{0E581F63-BA2A-0C47-9FF7-27997CD70945}" type="presParOf" srcId="{62613F4F-AC39-8742-8C28-A24C0E48E249}" destId="{224798D8-864B-8A47-836F-42FB8997CC62}" srcOrd="6" destOrd="0" presId="urn:microsoft.com/office/officeart/2008/layout/LinedList"/>
    <dgm:cxn modelId="{D9E0AEEF-2080-D04A-B371-47D7B7E8C8DB}" type="presParOf" srcId="{62613F4F-AC39-8742-8C28-A24C0E48E249}" destId="{5CC2CB1F-D6AA-F247-AC4E-E07A3D152D8E}" srcOrd="7" destOrd="0" presId="urn:microsoft.com/office/officeart/2008/layout/LinedList"/>
    <dgm:cxn modelId="{C19ECC24-142F-EA43-ACD2-961B63DBCE52}" type="presParOf" srcId="{5CC2CB1F-D6AA-F247-AC4E-E07A3D152D8E}" destId="{C657DB3A-26C0-604B-942C-ED7CC3529CA5}" srcOrd="0" destOrd="0" presId="urn:microsoft.com/office/officeart/2008/layout/LinedList"/>
    <dgm:cxn modelId="{A17E873A-1BA5-1943-A639-AED77F6A3C57}" type="presParOf" srcId="{5CC2CB1F-D6AA-F247-AC4E-E07A3D152D8E}" destId="{3FC0B758-E9B0-F545-8F63-915CE5BF07FE}" srcOrd="1" destOrd="0" presId="urn:microsoft.com/office/officeart/2008/layout/LinedList"/>
    <dgm:cxn modelId="{07F401C3-ED15-3E4F-B3A5-1609FB7FFAA4}" type="presParOf" srcId="{62613F4F-AC39-8742-8C28-A24C0E48E249}" destId="{F944AFBC-8507-F444-899B-DB49691C3D30}" srcOrd="8" destOrd="0" presId="urn:microsoft.com/office/officeart/2008/layout/LinedList"/>
    <dgm:cxn modelId="{849313A5-68EC-F942-8428-AA245868D421}" type="presParOf" srcId="{62613F4F-AC39-8742-8C28-A24C0E48E249}" destId="{4FE519E1-267D-3E45-BEA7-F3140562E658}" srcOrd="9" destOrd="0" presId="urn:microsoft.com/office/officeart/2008/layout/LinedList"/>
    <dgm:cxn modelId="{2C2C7230-605D-5D4A-9449-A3EDF7F93EF3}" type="presParOf" srcId="{4FE519E1-267D-3E45-BEA7-F3140562E658}" destId="{29CDFEE8-9F7A-E449-B4DA-0FCEE74E5960}" srcOrd="0" destOrd="0" presId="urn:microsoft.com/office/officeart/2008/layout/LinedList"/>
    <dgm:cxn modelId="{D43B8922-0668-8840-8CE4-1EED6B3DF73A}" type="presParOf" srcId="{4FE519E1-267D-3E45-BEA7-F3140562E658}" destId="{9766ADD2-E68A-2548-A773-C0332AB3144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39AC2-70EF-4F40-9ED6-FFBCB23CCAB7}">
      <dsp:nvSpPr>
        <dsp:cNvPr id="0" name=""/>
        <dsp:cNvSpPr/>
      </dsp:nvSpPr>
      <dsp:spPr>
        <a:xfrm>
          <a:off x="0" y="54331"/>
          <a:ext cx="6666833" cy="128663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makes a substantial contribution to at least one of these environmental objectives; </a:t>
          </a:r>
          <a:endParaRPr lang="en-US" sz="2300" kern="1200"/>
        </a:p>
      </dsp:txBody>
      <dsp:txXfrm>
        <a:off x="62808" y="117139"/>
        <a:ext cx="6541217" cy="1161018"/>
      </dsp:txXfrm>
    </dsp:sp>
    <dsp:sp modelId="{28C5901E-5967-624C-A826-3B71D2C40D28}">
      <dsp:nvSpPr>
        <dsp:cNvPr id="0" name=""/>
        <dsp:cNvSpPr/>
      </dsp:nvSpPr>
      <dsp:spPr>
        <a:xfrm>
          <a:off x="0" y="1407205"/>
          <a:ext cx="6666833" cy="1286634"/>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does no significant harm to any other environmental objectives; </a:t>
          </a:r>
          <a:endParaRPr lang="en-US" sz="2300" kern="1200"/>
        </a:p>
      </dsp:txBody>
      <dsp:txXfrm>
        <a:off x="62808" y="1470013"/>
        <a:ext cx="6541217" cy="1161018"/>
      </dsp:txXfrm>
    </dsp:sp>
    <dsp:sp modelId="{856B0363-DF15-B74E-AA59-42AC998C4726}">
      <dsp:nvSpPr>
        <dsp:cNvPr id="0" name=""/>
        <dsp:cNvSpPr/>
      </dsp:nvSpPr>
      <dsp:spPr>
        <a:xfrm>
          <a:off x="0" y="2760080"/>
          <a:ext cx="6666833" cy="1286634"/>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complies with minimum social safeguards; and </a:t>
          </a:r>
          <a:endParaRPr lang="en-US" sz="2300" kern="1200"/>
        </a:p>
      </dsp:txBody>
      <dsp:txXfrm>
        <a:off x="62808" y="2822888"/>
        <a:ext cx="6541217" cy="1161018"/>
      </dsp:txXfrm>
    </dsp:sp>
    <dsp:sp modelId="{67CF35AB-BF0F-F746-8F3F-B8F9F9238DF0}">
      <dsp:nvSpPr>
        <dsp:cNvPr id="0" name=""/>
        <dsp:cNvSpPr/>
      </dsp:nvSpPr>
      <dsp:spPr>
        <a:xfrm>
          <a:off x="0" y="4112954"/>
          <a:ext cx="6666833" cy="1286634"/>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complies with technical screening criteria established by the European Commission through so-called Delegated Acts.</a:t>
          </a:r>
          <a:endParaRPr lang="en-US" sz="2300" kern="1200"/>
        </a:p>
      </dsp:txBody>
      <dsp:txXfrm>
        <a:off x="62808" y="4175762"/>
        <a:ext cx="6541217" cy="11610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5D94F-4844-41B3-9A23-DBF30C577210}">
      <dsp:nvSpPr>
        <dsp:cNvPr id="0" name=""/>
        <dsp:cNvSpPr/>
      </dsp:nvSpPr>
      <dsp:spPr>
        <a:xfrm>
          <a:off x="336835" y="482256"/>
          <a:ext cx="1051892" cy="1051892"/>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86DF74-A585-4AB4-9A0C-B179D89A949C}">
      <dsp:nvSpPr>
        <dsp:cNvPr id="0" name=""/>
        <dsp:cNvSpPr/>
      </dsp:nvSpPr>
      <dsp:spPr>
        <a:xfrm>
          <a:off x="561009" y="706430"/>
          <a:ext cx="603544" cy="6035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68C18-45F2-46AB-BCAB-E0DE66E82D95}">
      <dsp:nvSpPr>
        <dsp:cNvPr id="0" name=""/>
        <dsp:cNvSpPr/>
      </dsp:nvSpPr>
      <dsp:spPr>
        <a:xfrm>
          <a:off x="574" y="1861788"/>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cs-CZ" sz="1400" kern="1200"/>
            <a:t>EU programme management authority</a:t>
          </a:r>
          <a:endParaRPr lang="en-US" sz="1400" kern="1200"/>
        </a:p>
      </dsp:txBody>
      <dsp:txXfrm>
        <a:off x="574" y="1861788"/>
        <a:ext cx="1724414" cy="689765"/>
      </dsp:txXfrm>
    </dsp:sp>
    <dsp:sp modelId="{6BCA849A-E9F7-4C49-B12F-FC7900C18982}">
      <dsp:nvSpPr>
        <dsp:cNvPr id="0" name=""/>
        <dsp:cNvSpPr/>
      </dsp:nvSpPr>
      <dsp:spPr>
        <a:xfrm>
          <a:off x="2363021" y="482256"/>
          <a:ext cx="1051892" cy="1051892"/>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F8A8A-7FEF-4180-8F8F-A834E11F1D6C}">
      <dsp:nvSpPr>
        <dsp:cNvPr id="0" name=""/>
        <dsp:cNvSpPr/>
      </dsp:nvSpPr>
      <dsp:spPr>
        <a:xfrm>
          <a:off x="2587195" y="706430"/>
          <a:ext cx="603544" cy="6035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0F4D78-9DCA-4162-9E68-BA577251E449}">
      <dsp:nvSpPr>
        <dsp:cNvPr id="0" name=""/>
        <dsp:cNvSpPr/>
      </dsp:nvSpPr>
      <dsp:spPr>
        <a:xfrm>
          <a:off x="2026761" y="1861788"/>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Infrastructure developer and operator</a:t>
          </a:r>
        </a:p>
      </dsp:txBody>
      <dsp:txXfrm>
        <a:off x="2026761" y="1861788"/>
        <a:ext cx="1724414" cy="689765"/>
      </dsp:txXfrm>
    </dsp:sp>
    <dsp:sp modelId="{71B74B49-EA88-4DFD-8935-DFFD55B82F64}">
      <dsp:nvSpPr>
        <dsp:cNvPr id="0" name=""/>
        <dsp:cNvSpPr/>
      </dsp:nvSpPr>
      <dsp:spPr>
        <a:xfrm>
          <a:off x="336835" y="2982657"/>
          <a:ext cx="1051892" cy="1051892"/>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C7A906-9972-4276-B130-A69D9444F3FC}">
      <dsp:nvSpPr>
        <dsp:cNvPr id="0" name=""/>
        <dsp:cNvSpPr/>
      </dsp:nvSpPr>
      <dsp:spPr>
        <a:xfrm>
          <a:off x="561009" y="3206831"/>
          <a:ext cx="603544" cy="6035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505F6A-99FD-4EFA-9BBD-BB929DA67416}">
      <dsp:nvSpPr>
        <dsp:cNvPr id="0" name=""/>
        <dsp:cNvSpPr/>
      </dsp:nvSpPr>
      <dsp:spPr>
        <a:xfrm>
          <a:off x="574" y="4362188"/>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Business consulting company</a:t>
          </a:r>
        </a:p>
      </dsp:txBody>
      <dsp:txXfrm>
        <a:off x="574" y="4362188"/>
        <a:ext cx="1724414" cy="689765"/>
      </dsp:txXfrm>
    </dsp:sp>
    <dsp:sp modelId="{DC0B10E4-1195-4AB5-AA58-F0EA51EE6FA5}">
      <dsp:nvSpPr>
        <dsp:cNvPr id="0" name=""/>
        <dsp:cNvSpPr/>
      </dsp:nvSpPr>
      <dsp:spPr>
        <a:xfrm>
          <a:off x="2363021" y="2982657"/>
          <a:ext cx="1051892" cy="1051892"/>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1EFC2-DA21-46F4-A7BC-9AC0D1260B90}">
      <dsp:nvSpPr>
        <dsp:cNvPr id="0" name=""/>
        <dsp:cNvSpPr/>
      </dsp:nvSpPr>
      <dsp:spPr>
        <a:xfrm>
          <a:off x="2587195" y="3206831"/>
          <a:ext cx="603544" cy="6035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393D6-60F6-4EB9-96AE-C6AA7F16643E}">
      <dsp:nvSpPr>
        <dsp:cNvPr id="0" name=""/>
        <dsp:cNvSpPr/>
      </dsp:nvSpPr>
      <dsp:spPr>
        <a:xfrm>
          <a:off x="2026761" y="4362188"/>
          <a:ext cx="1724414" cy="68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Provider of bank guarantees and project insurance</a:t>
          </a:r>
          <a:endParaRPr lang="cs-CZ" sz="1400" kern="1200"/>
        </a:p>
      </dsp:txBody>
      <dsp:txXfrm>
        <a:off x="2026761" y="4362188"/>
        <a:ext cx="1724414" cy="689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A863E-E9DF-2E4C-A271-8BFA4735F75A}">
      <dsp:nvSpPr>
        <dsp:cNvPr id="0" name=""/>
        <dsp:cNvSpPr/>
      </dsp:nvSpPr>
      <dsp:spPr>
        <a:xfrm>
          <a:off x="0" y="0"/>
          <a:ext cx="3414946" cy="41928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ctr" defTabSz="800100">
            <a:lnSpc>
              <a:spcPct val="90000"/>
            </a:lnSpc>
            <a:spcBef>
              <a:spcPct val="0"/>
            </a:spcBef>
            <a:spcAft>
              <a:spcPct val="35000"/>
            </a:spcAft>
            <a:buNone/>
          </a:pPr>
          <a:r>
            <a:rPr lang="cs-CZ" sz="1800" b="1" kern="1200" dirty="0"/>
            <a:t>Input data</a:t>
          </a:r>
        </a:p>
        <a:p>
          <a:pPr marL="0" lvl="0" indent="0" algn="ctr" defTabSz="800100">
            <a:lnSpc>
              <a:spcPct val="90000"/>
            </a:lnSpc>
            <a:spcBef>
              <a:spcPct val="0"/>
            </a:spcBef>
            <a:spcAft>
              <a:spcPct val="35000"/>
            </a:spcAft>
            <a:buNone/>
          </a:pPr>
          <a:endParaRPr lang="cs-CZ" sz="1800" b="1" kern="1200" dirty="0"/>
        </a:p>
        <a:p>
          <a:pPr marL="0" lvl="0" indent="0" algn="ctr" defTabSz="800100">
            <a:lnSpc>
              <a:spcPct val="90000"/>
            </a:lnSpc>
            <a:spcBef>
              <a:spcPct val="0"/>
            </a:spcBef>
            <a:spcAft>
              <a:spcPct val="35000"/>
            </a:spcAft>
            <a:buNone/>
          </a:pPr>
          <a:r>
            <a:rPr lang="cs-CZ" sz="1800" kern="1200" dirty="0" err="1"/>
            <a:t>Where</a:t>
          </a:r>
          <a:r>
            <a:rPr lang="cs-CZ" sz="1800" kern="1200" dirty="0"/>
            <a:t> </a:t>
          </a:r>
          <a:r>
            <a:rPr lang="cs-CZ" sz="1800" kern="1200" dirty="0" err="1"/>
            <a:t>can</a:t>
          </a:r>
          <a:r>
            <a:rPr lang="cs-CZ" sz="1800" kern="1200" dirty="0"/>
            <a:t> </a:t>
          </a:r>
          <a:r>
            <a:rPr lang="cs-CZ" sz="1800" kern="1200" dirty="0" err="1"/>
            <a:t>we</a:t>
          </a:r>
          <a:r>
            <a:rPr lang="cs-CZ" sz="1800" kern="1200" dirty="0"/>
            <a:t> </a:t>
          </a:r>
          <a:r>
            <a:rPr lang="cs-CZ" sz="1800" kern="1200" dirty="0" err="1"/>
            <a:t>get</a:t>
          </a:r>
          <a:r>
            <a:rPr lang="cs-CZ" sz="1800" kern="1200" dirty="0"/>
            <a:t> input data?</a:t>
          </a:r>
        </a:p>
        <a:p>
          <a:pPr marL="0" lvl="0" indent="0" algn="ctr" defTabSz="800100">
            <a:lnSpc>
              <a:spcPct val="90000"/>
            </a:lnSpc>
            <a:spcBef>
              <a:spcPct val="0"/>
            </a:spcBef>
            <a:spcAft>
              <a:spcPct val="35000"/>
            </a:spcAft>
            <a:buNone/>
          </a:pPr>
          <a:r>
            <a:rPr lang="cs-CZ" sz="1800" kern="1200" dirty="0"/>
            <a:t>In </a:t>
          </a:r>
          <a:r>
            <a:rPr lang="cs-CZ" sz="1800" kern="1200" dirty="0" err="1"/>
            <a:t>what</a:t>
          </a:r>
          <a:r>
            <a:rPr lang="cs-CZ" sz="1800" kern="1200" dirty="0"/>
            <a:t> </a:t>
          </a:r>
          <a:r>
            <a:rPr lang="cs-CZ" sz="1800" kern="1200" dirty="0" err="1"/>
            <a:t>format</a:t>
          </a:r>
          <a:r>
            <a:rPr lang="cs-CZ" sz="1800" kern="1200" dirty="0"/>
            <a:t>?</a:t>
          </a:r>
          <a:endParaRPr lang="en-US" sz="1800" kern="1200" dirty="0"/>
        </a:p>
      </dsp:txBody>
      <dsp:txXfrm>
        <a:off x="0" y="1593265"/>
        <a:ext cx="3414946" cy="2515683"/>
      </dsp:txXfrm>
    </dsp:sp>
    <dsp:sp modelId="{C6E0506E-D5F4-BF49-8BB6-F0286516D7C8}">
      <dsp:nvSpPr>
        <dsp:cNvPr id="0" name=""/>
        <dsp:cNvSpPr/>
      </dsp:nvSpPr>
      <dsp:spPr>
        <a:xfrm>
          <a:off x="1078552" y="419280"/>
          <a:ext cx="1257841" cy="12578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62759" y="603487"/>
        <a:ext cx="889427" cy="889427"/>
      </dsp:txXfrm>
    </dsp:sp>
    <dsp:sp modelId="{091883CF-974D-7642-B345-1AFB16BAAA30}">
      <dsp:nvSpPr>
        <dsp:cNvPr id="0" name=""/>
        <dsp:cNvSpPr/>
      </dsp:nvSpPr>
      <dsp:spPr>
        <a:xfrm>
          <a:off x="0" y="4192733"/>
          <a:ext cx="341494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416A0A-70A8-D140-8CFD-05AC8B41F6B5}">
      <dsp:nvSpPr>
        <dsp:cNvPr id="0" name=""/>
        <dsp:cNvSpPr/>
      </dsp:nvSpPr>
      <dsp:spPr>
        <a:xfrm>
          <a:off x="3756441" y="0"/>
          <a:ext cx="3414946" cy="41928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ctr" defTabSz="800100">
            <a:lnSpc>
              <a:spcPct val="90000"/>
            </a:lnSpc>
            <a:spcBef>
              <a:spcPct val="0"/>
            </a:spcBef>
            <a:spcAft>
              <a:spcPct val="35000"/>
            </a:spcAft>
            <a:buNone/>
          </a:pPr>
          <a:r>
            <a:rPr lang="cs-CZ" sz="1800" b="1" kern="1200" dirty="0" err="1"/>
            <a:t>Overlaps</a:t>
          </a:r>
          <a:endParaRPr lang="cs-CZ" sz="1800" b="1" kern="1200" dirty="0"/>
        </a:p>
        <a:p>
          <a:pPr marL="0" lvl="0" indent="0" algn="ctr" defTabSz="800100">
            <a:lnSpc>
              <a:spcPct val="90000"/>
            </a:lnSpc>
            <a:spcBef>
              <a:spcPct val="0"/>
            </a:spcBef>
            <a:spcAft>
              <a:spcPct val="35000"/>
            </a:spcAft>
            <a:buNone/>
          </a:pPr>
          <a:endParaRPr lang="cs-CZ" sz="1800" b="1" kern="1200" dirty="0"/>
        </a:p>
        <a:p>
          <a:pPr marL="0" lvl="0" indent="0" algn="ctr" defTabSz="800100">
            <a:lnSpc>
              <a:spcPct val="90000"/>
            </a:lnSpc>
            <a:spcBef>
              <a:spcPct val="0"/>
            </a:spcBef>
            <a:spcAft>
              <a:spcPct val="35000"/>
            </a:spcAft>
            <a:buNone/>
          </a:pPr>
          <a:r>
            <a:rPr lang="cs-CZ" sz="1800" kern="1200" dirty="0" err="1"/>
            <a:t>What</a:t>
          </a:r>
          <a:r>
            <a:rPr lang="cs-CZ" sz="1800" kern="1200" dirty="0"/>
            <a:t> to do </a:t>
          </a:r>
          <a:r>
            <a:rPr lang="cs-CZ" sz="1800" kern="1200" dirty="0" err="1"/>
            <a:t>if</a:t>
          </a:r>
          <a:r>
            <a:rPr lang="cs-CZ" sz="1800" kern="1200" dirty="0"/>
            <a:t> </a:t>
          </a:r>
          <a:r>
            <a:rPr lang="cs-CZ" sz="1800" kern="1200" dirty="0" err="1"/>
            <a:t>our</a:t>
          </a:r>
          <a:r>
            <a:rPr lang="cs-CZ" sz="1800" kern="1200" dirty="0"/>
            <a:t> </a:t>
          </a:r>
          <a:r>
            <a:rPr lang="cs-CZ" sz="1800" kern="1200" dirty="0" err="1"/>
            <a:t>projects</a:t>
          </a:r>
          <a:r>
            <a:rPr lang="cs-CZ" sz="1800" kern="1200" dirty="0"/>
            <a:t> </a:t>
          </a:r>
          <a:r>
            <a:rPr lang="cs-CZ" sz="1800" kern="1200" dirty="0" err="1"/>
            <a:t>have</a:t>
          </a:r>
          <a:r>
            <a:rPr lang="cs-CZ" sz="1800" kern="1200" dirty="0"/>
            <a:t> to </a:t>
          </a:r>
          <a:r>
            <a:rPr lang="cs-CZ" sz="1800" kern="1200" dirty="0" err="1"/>
            <a:t>meet</a:t>
          </a:r>
          <a:r>
            <a:rPr lang="cs-CZ" sz="1800" kern="1200" dirty="0"/>
            <a:t> </a:t>
          </a:r>
          <a:r>
            <a:rPr lang="cs-CZ" sz="1800" kern="1200" dirty="0" err="1"/>
            <a:t>different</a:t>
          </a:r>
          <a:r>
            <a:rPr lang="cs-CZ" sz="1800" kern="1200" dirty="0"/>
            <a:t> </a:t>
          </a:r>
          <a:r>
            <a:rPr lang="cs-CZ" sz="1800" kern="1200" dirty="0" err="1"/>
            <a:t>environmental</a:t>
          </a:r>
          <a:r>
            <a:rPr lang="cs-CZ" sz="1800" kern="1200" dirty="0"/>
            <a:t> </a:t>
          </a:r>
          <a:r>
            <a:rPr lang="cs-CZ" sz="1800" kern="1200" dirty="0" err="1"/>
            <a:t>obligations</a:t>
          </a:r>
          <a:r>
            <a:rPr lang="cs-CZ" sz="1800" kern="1200" dirty="0"/>
            <a:t> (</a:t>
          </a:r>
          <a:r>
            <a:rPr lang="cs-CZ" sz="1800" kern="1200" dirty="0" err="1"/>
            <a:t>e.g</a:t>
          </a:r>
          <a:r>
            <a:rPr lang="cs-CZ" sz="1800" kern="1200" dirty="0"/>
            <a:t>. Taxonomy, EIA)?</a:t>
          </a:r>
        </a:p>
      </dsp:txBody>
      <dsp:txXfrm>
        <a:off x="3756441" y="1593265"/>
        <a:ext cx="3414946" cy="2515683"/>
      </dsp:txXfrm>
    </dsp:sp>
    <dsp:sp modelId="{3B07E5FA-338C-CF41-A9E9-855359EE2302}">
      <dsp:nvSpPr>
        <dsp:cNvPr id="0" name=""/>
        <dsp:cNvSpPr/>
      </dsp:nvSpPr>
      <dsp:spPr>
        <a:xfrm>
          <a:off x="4834993" y="419280"/>
          <a:ext cx="1257841" cy="12578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cs-CZ" sz="4800" kern="1200"/>
            <a:t>2</a:t>
          </a:r>
        </a:p>
      </dsp:txBody>
      <dsp:txXfrm>
        <a:off x="5019200" y="603487"/>
        <a:ext cx="889427" cy="889427"/>
      </dsp:txXfrm>
    </dsp:sp>
    <dsp:sp modelId="{0060A481-D968-BE47-B85A-80FC9D2AC745}">
      <dsp:nvSpPr>
        <dsp:cNvPr id="0" name=""/>
        <dsp:cNvSpPr/>
      </dsp:nvSpPr>
      <dsp:spPr>
        <a:xfrm>
          <a:off x="3756441" y="4192733"/>
          <a:ext cx="341494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95FCD0-BD9C-1B4D-8C1F-AD59521E94EC}">
      <dsp:nvSpPr>
        <dsp:cNvPr id="0" name=""/>
        <dsp:cNvSpPr/>
      </dsp:nvSpPr>
      <dsp:spPr>
        <a:xfrm>
          <a:off x="7512882" y="0"/>
          <a:ext cx="3414946" cy="419280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ctr" defTabSz="800100">
            <a:lnSpc>
              <a:spcPct val="90000"/>
            </a:lnSpc>
            <a:spcBef>
              <a:spcPct val="0"/>
            </a:spcBef>
            <a:spcAft>
              <a:spcPct val="35000"/>
            </a:spcAft>
            <a:buNone/>
          </a:pPr>
          <a:r>
            <a:rPr lang="cs-CZ" sz="1800" b="1" kern="1200" dirty="0" err="1"/>
            <a:t>Verification</a:t>
          </a:r>
          <a:r>
            <a:rPr lang="cs-CZ" sz="1800" b="1" kern="1200" dirty="0"/>
            <a:t> </a:t>
          </a:r>
        </a:p>
        <a:p>
          <a:pPr marL="0" lvl="0" indent="0" algn="ctr" defTabSz="800100">
            <a:lnSpc>
              <a:spcPct val="90000"/>
            </a:lnSpc>
            <a:spcBef>
              <a:spcPct val="0"/>
            </a:spcBef>
            <a:spcAft>
              <a:spcPct val="35000"/>
            </a:spcAft>
            <a:buNone/>
          </a:pPr>
          <a:endParaRPr lang="cs-CZ" sz="1800" b="1" kern="1200" dirty="0"/>
        </a:p>
        <a:p>
          <a:pPr marL="0" lvl="0" indent="0" algn="ctr" defTabSz="800100">
            <a:lnSpc>
              <a:spcPct val="90000"/>
            </a:lnSpc>
            <a:spcBef>
              <a:spcPct val="0"/>
            </a:spcBef>
            <a:spcAft>
              <a:spcPct val="35000"/>
            </a:spcAft>
            <a:buNone/>
          </a:pPr>
          <a:r>
            <a:rPr lang="cs-CZ" sz="1800" kern="1200" dirty="0"/>
            <a:t>What info</a:t>
          </a:r>
          <a:r>
            <a:rPr lang="en-US" sz="1800" kern="1200"/>
            <a:t>r</a:t>
          </a:r>
          <a:r>
            <a:rPr lang="cs-CZ" sz="1800" kern="1200"/>
            <a:t>mation </a:t>
          </a:r>
          <a:r>
            <a:rPr lang="cs-CZ" sz="1800" kern="1200" dirty="0" err="1"/>
            <a:t>can</a:t>
          </a:r>
          <a:r>
            <a:rPr lang="cs-CZ" sz="1800" kern="1200" dirty="0"/>
            <a:t> EIA/SEA </a:t>
          </a:r>
          <a:r>
            <a:rPr lang="cs-CZ" sz="1800" kern="1200" dirty="0" err="1"/>
            <a:t>systems</a:t>
          </a:r>
          <a:r>
            <a:rPr lang="cs-CZ" sz="1800" kern="1200" dirty="0"/>
            <a:t> </a:t>
          </a:r>
          <a:r>
            <a:rPr lang="cs-CZ" sz="1800" kern="1200" dirty="0" err="1"/>
            <a:t>provide</a:t>
          </a:r>
          <a:r>
            <a:rPr lang="cs-CZ" sz="1800" kern="1200" dirty="0"/>
            <a:t>? How to avoid duplications and streamline the processes? </a:t>
          </a:r>
        </a:p>
      </dsp:txBody>
      <dsp:txXfrm>
        <a:off x="7512882" y="1593265"/>
        <a:ext cx="3414946" cy="2515683"/>
      </dsp:txXfrm>
    </dsp:sp>
    <dsp:sp modelId="{D907044A-5C28-FC4C-8094-B206EB69E43F}">
      <dsp:nvSpPr>
        <dsp:cNvPr id="0" name=""/>
        <dsp:cNvSpPr/>
      </dsp:nvSpPr>
      <dsp:spPr>
        <a:xfrm>
          <a:off x="8591434" y="419280"/>
          <a:ext cx="1257841" cy="125784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75641" y="603487"/>
        <a:ext cx="889427" cy="889427"/>
      </dsp:txXfrm>
    </dsp:sp>
    <dsp:sp modelId="{BDB1F6F2-7229-AF40-ACAF-86B4F86FE28B}">
      <dsp:nvSpPr>
        <dsp:cNvPr id="0" name=""/>
        <dsp:cNvSpPr/>
      </dsp:nvSpPr>
      <dsp:spPr>
        <a:xfrm>
          <a:off x="7512882" y="4192733"/>
          <a:ext cx="341494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D580D-2CD6-0C44-9F36-EC2D34CC1CE0}">
      <dsp:nvSpPr>
        <dsp:cNvPr id="0" name=""/>
        <dsp:cNvSpPr/>
      </dsp:nvSpPr>
      <dsp:spPr>
        <a:xfrm>
          <a:off x="0" y="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1464DAF-B070-FE4E-86D8-2E1A4E4A0771}">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Scoping</a:t>
          </a:r>
          <a:endParaRPr lang="en-US" sz="2800" kern="1200" dirty="0"/>
        </a:p>
      </dsp:txBody>
      <dsp:txXfrm>
        <a:off x="0" y="0"/>
        <a:ext cx="6666833" cy="1363480"/>
      </dsp:txXfrm>
    </dsp:sp>
    <dsp:sp modelId="{4E5C282C-D8AB-334C-989F-3F413539FC17}">
      <dsp:nvSpPr>
        <dsp:cNvPr id="0" name=""/>
        <dsp:cNvSpPr/>
      </dsp:nvSpPr>
      <dsp:spPr>
        <a:xfrm>
          <a:off x="0" y="136348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149B759-0600-8845-B9DC-BE2BADC0464D}">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Consideration of alternatives and mitigation and enhancement measures</a:t>
          </a:r>
          <a:endParaRPr lang="en-US" sz="2800" kern="1200" dirty="0"/>
        </a:p>
      </dsp:txBody>
      <dsp:txXfrm>
        <a:off x="0" y="1363480"/>
        <a:ext cx="6666833" cy="1363480"/>
      </dsp:txXfrm>
    </dsp:sp>
    <dsp:sp modelId="{BEEA3D2B-07B3-7C45-B18A-C96CC9FBB0F0}">
      <dsp:nvSpPr>
        <dsp:cNvPr id="0" name=""/>
        <dsp:cNvSpPr/>
      </dsp:nvSpPr>
      <dsp:spPr>
        <a:xfrm>
          <a:off x="0" y="272696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49937D8-310D-4F49-A5BA-581A5D219795}">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Assessing whether and how the proposed activities meet the Taxonomy requirements</a:t>
          </a:r>
          <a:endParaRPr lang="en-US" sz="2800" kern="1200" dirty="0"/>
        </a:p>
      </dsp:txBody>
      <dsp:txXfrm>
        <a:off x="0" y="2726960"/>
        <a:ext cx="6666833" cy="1363480"/>
      </dsp:txXfrm>
    </dsp:sp>
    <dsp:sp modelId="{29C24480-D31B-B64F-8E6C-6906AF8AC041}">
      <dsp:nvSpPr>
        <dsp:cNvPr id="0" name=""/>
        <dsp:cNvSpPr/>
      </dsp:nvSpPr>
      <dsp:spPr>
        <a:xfrm>
          <a:off x="0" y="4090440"/>
          <a:ext cx="66668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CE082E9-25AB-9742-9184-A8808237EE1E}">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EIA review and issuance of EIA statements</a:t>
          </a:r>
          <a:endParaRPr lang="en-US" sz="2800" kern="1200" dirty="0"/>
        </a:p>
      </dsp:txBody>
      <dsp:txXfrm>
        <a:off x="0" y="4090440"/>
        <a:ext cx="6666833" cy="13634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C1DF47-D54C-7B4F-8A32-674FE883F689}">
      <dsp:nvSpPr>
        <dsp:cNvPr id="0" name=""/>
        <dsp:cNvSpPr/>
      </dsp:nvSpPr>
      <dsp:spPr>
        <a:xfrm>
          <a:off x="0" y="677"/>
          <a:ext cx="48624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F637E7-FCD3-B34D-B0EA-33030815860E}">
      <dsp:nvSpPr>
        <dsp:cNvPr id="0" name=""/>
        <dsp:cNvSpPr/>
      </dsp:nvSpPr>
      <dsp:spPr>
        <a:xfrm>
          <a:off x="0" y="677"/>
          <a:ext cx="4862446"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Prof. Thomas Fischer, University of Liverpool, UK and an editor of IAPA</a:t>
          </a:r>
        </a:p>
      </dsp:txBody>
      <dsp:txXfrm>
        <a:off x="0" y="677"/>
        <a:ext cx="4862446" cy="1108938"/>
      </dsp:txXfrm>
    </dsp:sp>
    <dsp:sp modelId="{B95F210B-95CB-0C40-9395-551BA41E4CAD}">
      <dsp:nvSpPr>
        <dsp:cNvPr id="0" name=""/>
        <dsp:cNvSpPr/>
      </dsp:nvSpPr>
      <dsp:spPr>
        <a:xfrm>
          <a:off x="0" y="1109615"/>
          <a:ext cx="48624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EFCECB-B01E-714A-93AE-3DCD91842F1B}">
      <dsp:nvSpPr>
        <dsp:cNvPr id="0" name=""/>
        <dsp:cNvSpPr/>
      </dsp:nvSpPr>
      <dsp:spPr>
        <a:xfrm>
          <a:off x="0" y="1109615"/>
          <a:ext cx="4862446"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Prof. Maria Rosario Partidario, Superior Technical Institute, University of Lisbon, Portugal</a:t>
          </a:r>
        </a:p>
      </dsp:txBody>
      <dsp:txXfrm>
        <a:off x="0" y="1109615"/>
        <a:ext cx="4862446" cy="1108938"/>
      </dsp:txXfrm>
    </dsp:sp>
    <dsp:sp modelId="{C3D4B1D6-F9E7-C34E-AD7D-4DE61BE1FBE4}">
      <dsp:nvSpPr>
        <dsp:cNvPr id="0" name=""/>
        <dsp:cNvSpPr/>
      </dsp:nvSpPr>
      <dsp:spPr>
        <a:xfrm>
          <a:off x="0" y="2218554"/>
          <a:ext cx="48624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5C9ABA-46F8-9941-9394-D396767ADEC9}">
      <dsp:nvSpPr>
        <dsp:cNvPr id="0" name=""/>
        <dsp:cNvSpPr/>
      </dsp:nvSpPr>
      <dsp:spPr>
        <a:xfrm>
          <a:off x="0" y="2218554"/>
          <a:ext cx="4862446"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Prof. Bryan Jenkins, University of Adelaide</a:t>
          </a:r>
        </a:p>
      </dsp:txBody>
      <dsp:txXfrm>
        <a:off x="0" y="2218554"/>
        <a:ext cx="4862446" cy="1108938"/>
      </dsp:txXfrm>
    </dsp:sp>
    <dsp:sp modelId="{224798D8-864B-8A47-836F-42FB8997CC62}">
      <dsp:nvSpPr>
        <dsp:cNvPr id="0" name=""/>
        <dsp:cNvSpPr/>
      </dsp:nvSpPr>
      <dsp:spPr>
        <a:xfrm>
          <a:off x="0" y="3327492"/>
          <a:ext cx="48624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7DB3A-26C0-604B-942C-ED7CC3529CA5}">
      <dsp:nvSpPr>
        <dsp:cNvPr id="0" name=""/>
        <dsp:cNvSpPr/>
      </dsp:nvSpPr>
      <dsp:spPr>
        <a:xfrm>
          <a:off x="0" y="3327492"/>
          <a:ext cx="4862446"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Angela Filipas, Senior Environmental Specialist at European Investment Bank (EIB)</a:t>
          </a:r>
        </a:p>
      </dsp:txBody>
      <dsp:txXfrm>
        <a:off x="0" y="3327492"/>
        <a:ext cx="4862446" cy="1108938"/>
      </dsp:txXfrm>
    </dsp:sp>
    <dsp:sp modelId="{F944AFBC-8507-F444-899B-DB49691C3D30}">
      <dsp:nvSpPr>
        <dsp:cNvPr id="0" name=""/>
        <dsp:cNvSpPr/>
      </dsp:nvSpPr>
      <dsp:spPr>
        <a:xfrm>
          <a:off x="0" y="4436431"/>
          <a:ext cx="486244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CDFEE8-9F7A-E449-B4DA-0FCEE74E5960}">
      <dsp:nvSpPr>
        <dsp:cNvPr id="0" name=""/>
        <dsp:cNvSpPr/>
      </dsp:nvSpPr>
      <dsp:spPr>
        <a:xfrm>
          <a:off x="0" y="4436431"/>
          <a:ext cx="4862446"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Weston Fisher, co-chair of the IAIA’s Climate Change and Impact Assessment Action Plan </a:t>
          </a:r>
        </a:p>
      </dsp:txBody>
      <dsp:txXfrm>
        <a:off x="0" y="4436431"/>
        <a:ext cx="4862446" cy="11089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IE"/>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5C554-D26B-8C4E-A9A3-70C70AEEE4D4}" type="datetimeFigureOut">
              <a:rPr lang="cs-IE" smtClean="0"/>
              <a:t>03/23/2022</a:t>
            </a:fld>
            <a:endParaRPr lang="cs-IE"/>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IE"/>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IE"/>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IE"/>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8249C5-75E8-CE43-AC87-D34195BB5953}" type="slidenum">
              <a:rPr lang="cs-IE" smtClean="0"/>
              <a:t>‹#›</a:t>
            </a:fld>
            <a:endParaRPr lang="cs-IE"/>
          </a:p>
        </p:txBody>
      </p:sp>
    </p:spTree>
    <p:extLst>
      <p:ext uri="{BB962C8B-B14F-4D97-AF65-F5344CB8AC3E}">
        <p14:creationId xmlns:p14="http://schemas.microsoft.com/office/powerpoint/2010/main" val="2250892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IE" dirty="0"/>
          </a:p>
        </p:txBody>
      </p:sp>
      <p:sp>
        <p:nvSpPr>
          <p:cNvPr id="4" name="Zástupný symbol pro číslo snímku 3"/>
          <p:cNvSpPr>
            <a:spLocks noGrp="1"/>
          </p:cNvSpPr>
          <p:nvPr>
            <p:ph type="sldNum" sz="quarter" idx="5"/>
          </p:nvPr>
        </p:nvSpPr>
        <p:spPr/>
        <p:txBody>
          <a:bodyPr/>
          <a:lstStyle/>
          <a:p>
            <a:fld id="{8C8249C5-75E8-CE43-AC87-D34195BB5953}" type="slidenum">
              <a:rPr lang="cs-IE" smtClean="0"/>
              <a:t>5</a:t>
            </a:fld>
            <a:endParaRPr lang="cs-IE"/>
          </a:p>
        </p:txBody>
      </p:sp>
    </p:spTree>
    <p:extLst>
      <p:ext uri="{BB962C8B-B14F-4D97-AF65-F5344CB8AC3E}">
        <p14:creationId xmlns:p14="http://schemas.microsoft.com/office/powerpoint/2010/main" val="421110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70C0"/>
                </a:solidFill>
              </a:rPr>
              <a:t>f) </a:t>
            </a:r>
            <a:r>
              <a:rPr lang="en-CZ" sz="1200" dirty="0">
                <a:solidFill>
                  <a:srgbClr val="0070C0"/>
                </a:solidFill>
              </a:rPr>
              <a:t>strengthening land carbon sinks</a:t>
            </a:r>
            <a:r>
              <a:rPr lang="en-GB" sz="1200" dirty="0">
                <a:solidFill>
                  <a:srgbClr val="0070C0"/>
                </a:solidFill>
              </a:rPr>
              <a:t>, including through </a:t>
            </a:r>
            <a:r>
              <a:rPr lang="en-CZ" sz="1200" dirty="0">
                <a:solidFill>
                  <a:srgbClr val="0070C0"/>
                </a:solidFill>
              </a:rPr>
              <a:t>avoiding deforestation and forest degradation, restoration of forests, sustainable management and restoration of croplands, grasslands and wetlands, regenerative agriculture;</a:t>
            </a:r>
          </a:p>
          <a:p>
            <a:endParaRPr lang="cs-CZ" dirty="0"/>
          </a:p>
        </p:txBody>
      </p:sp>
      <p:sp>
        <p:nvSpPr>
          <p:cNvPr id="4" name="Zástupný symbol pro číslo snímku 3"/>
          <p:cNvSpPr>
            <a:spLocks noGrp="1"/>
          </p:cNvSpPr>
          <p:nvPr>
            <p:ph type="sldNum" sz="quarter" idx="5"/>
          </p:nvPr>
        </p:nvSpPr>
        <p:spPr/>
        <p:txBody>
          <a:bodyPr/>
          <a:lstStyle/>
          <a:p>
            <a:fld id="{8C8249C5-75E8-CE43-AC87-D34195BB5953}" type="slidenum">
              <a:rPr lang="cs-IE" smtClean="0"/>
              <a:t>17</a:t>
            </a:fld>
            <a:endParaRPr lang="cs-IE"/>
          </a:p>
        </p:txBody>
      </p:sp>
    </p:spTree>
    <p:extLst>
      <p:ext uri="{BB962C8B-B14F-4D97-AF65-F5344CB8AC3E}">
        <p14:creationId xmlns:p14="http://schemas.microsoft.com/office/powerpoint/2010/main" val="1900749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C8249C5-75E8-CE43-AC87-D34195BB5953}" type="slidenum">
              <a:rPr lang="cs-IE" smtClean="0"/>
              <a:t>19</a:t>
            </a:fld>
            <a:endParaRPr lang="cs-IE"/>
          </a:p>
        </p:txBody>
      </p:sp>
    </p:spTree>
    <p:extLst>
      <p:ext uri="{BB962C8B-B14F-4D97-AF65-F5344CB8AC3E}">
        <p14:creationId xmlns:p14="http://schemas.microsoft.com/office/powerpoint/2010/main" val="4170303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dirty="0">
                <a:solidFill>
                  <a:srgbClr val="FFFFFF"/>
                </a:solidFill>
              </a:rPr>
              <a:t>‚</a:t>
            </a:r>
            <a:r>
              <a:rPr lang="cs-CZ" sz="1200" b="1" dirty="0" err="1">
                <a:solidFill>
                  <a:srgbClr val="FFFFFF"/>
                </a:solidFill>
              </a:rPr>
              <a:t>Invisible</a:t>
            </a:r>
            <a:r>
              <a:rPr lang="cs-CZ" sz="1200" b="1" dirty="0">
                <a:solidFill>
                  <a:srgbClr val="FFFFFF"/>
                </a:solidFill>
              </a:rPr>
              <a:t> </a:t>
            </a:r>
            <a:r>
              <a:rPr lang="cs-CZ" sz="1200" b="1" dirty="0" err="1">
                <a:solidFill>
                  <a:srgbClr val="FFFFFF"/>
                </a:solidFill>
              </a:rPr>
              <a:t>fingerprints</a:t>
            </a:r>
            <a:r>
              <a:rPr lang="cs-CZ" sz="1200" b="1" dirty="0">
                <a:solidFill>
                  <a:srgbClr val="FFFFFF"/>
                </a:solidFill>
              </a:rPr>
              <a:t>‘ </a:t>
            </a:r>
            <a:r>
              <a:rPr lang="cs-CZ" sz="1200" b="1" dirty="0" err="1">
                <a:solidFill>
                  <a:srgbClr val="FFFFFF"/>
                </a:solidFill>
              </a:rPr>
              <a:t>of</a:t>
            </a:r>
            <a:r>
              <a:rPr lang="cs-CZ" sz="1200" b="1" dirty="0">
                <a:solidFill>
                  <a:srgbClr val="FFFFFF"/>
                </a:solidFill>
              </a:rPr>
              <a:t> EU Taxonomy </a:t>
            </a:r>
            <a:endParaRPr lang="cs-IE" dirty="0"/>
          </a:p>
        </p:txBody>
      </p:sp>
      <p:sp>
        <p:nvSpPr>
          <p:cNvPr id="4" name="Zástupný symbol pro číslo snímku 3"/>
          <p:cNvSpPr>
            <a:spLocks noGrp="1"/>
          </p:cNvSpPr>
          <p:nvPr>
            <p:ph type="sldNum" sz="quarter" idx="5"/>
          </p:nvPr>
        </p:nvSpPr>
        <p:spPr/>
        <p:txBody>
          <a:bodyPr/>
          <a:lstStyle/>
          <a:p>
            <a:fld id="{8C8249C5-75E8-CE43-AC87-D34195BB5953}" type="slidenum">
              <a:rPr lang="cs-IE" smtClean="0"/>
              <a:t>20</a:t>
            </a:fld>
            <a:endParaRPr lang="cs-IE"/>
          </a:p>
        </p:txBody>
      </p:sp>
    </p:spTree>
    <p:extLst>
      <p:ext uri="{BB962C8B-B14F-4D97-AF65-F5344CB8AC3E}">
        <p14:creationId xmlns:p14="http://schemas.microsoft.com/office/powerpoint/2010/main" val="3732522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0" i="0" u="none" dirty="0" err="1"/>
              <a:t>What</a:t>
            </a:r>
            <a:r>
              <a:rPr lang="cs-CZ" b="0" i="0" u="none" dirty="0"/>
              <a:t> </a:t>
            </a:r>
            <a:r>
              <a:rPr lang="cs-CZ" b="0" i="0" u="none" dirty="0" err="1"/>
              <a:t>needs</a:t>
            </a:r>
            <a:r>
              <a:rPr lang="cs-CZ" b="0" i="0" u="none" dirty="0"/>
              <a:t> to </a:t>
            </a:r>
            <a:r>
              <a:rPr lang="cs-CZ" b="0" i="0" u="none" dirty="0" err="1"/>
              <a:t>change</a:t>
            </a:r>
            <a:r>
              <a:rPr lang="cs-CZ" b="0" i="0" u="none" dirty="0"/>
              <a:t> in </a:t>
            </a:r>
            <a:r>
              <a:rPr lang="cs-CZ" b="0" i="0" u="none" dirty="0" err="1"/>
              <a:t>our</a:t>
            </a:r>
            <a:r>
              <a:rPr lang="cs-CZ" b="0" i="0" u="none" dirty="0"/>
              <a:t> </a:t>
            </a:r>
            <a:r>
              <a:rPr lang="cs-CZ" b="0" i="0" u="none" dirty="0" err="1"/>
              <a:t>screening</a:t>
            </a:r>
            <a:r>
              <a:rPr lang="cs-CZ" b="0" i="0" u="none" dirty="0"/>
              <a:t> </a:t>
            </a:r>
            <a:r>
              <a:rPr lang="cs-CZ" b="0" i="0" u="none" dirty="0" err="1"/>
              <a:t>of</a:t>
            </a:r>
            <a:r>
              <a:rPr lang="cs-CZ" b="0" i="0" u="none" dirty="0"/>
              <a:t> </a:t>
            </a:r>
            <a:r>
              <a:rPr lang="cs-CZ" b="0" i="0" u="none" dirty="0" err="1"/>
              <a:t>projects</a:t>
            </a:r>
            <a:r>
              <a:rPr lang="cs-CZ" b="0" i="0"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b="0" i="0" u="none" dirty="0"/>
          </a:p>
          <a:p>
            <a:pPr marL="171450" lvl="0" indent="-171450" algn="l">
              <a:buFont typeface="Arial" panose="020B0604020202020204" pitchFamily="34" charset="0"/>
              <a:buChar char="•"/>
            </a:pPr>
            <a:r>
              <a:rPr lang="cs-CZ" dirty="0" err="1"/>
              <a:t>Where</a:t>
            </a:r>
            <a:r>
              <a:rPr lang="cs-CZ" dirty="0"/>
              <a:t> </a:t>
            </a:r>
            <a:r>
              <a:rPr lang="cs-CZ" dirty="0" err="1"/>
              <a:t>can</a:t>
            </a:r>
            <a:r>
              <a:rPr lang="cs-CZ" dirty="0"/>
              <a:t> </a:t>
            </a:r>
            <a:r>
              <a:rPr lang="cs-CZ" dirty="0" err="1"/>
              <a:t>we</a:t>
            </a:r>
            <a:r>
              <a:rPr lang="cs-CZ" dirty="0"/>
              <a:t> </a:t>
            </a:r>
            <a:r>
              <a:rPr lang="cs-CZ" dirty="0" err="1"/>
              <a:t>get</a:t>
            </a:r>
            <a:r>
              <a:rPr lang="cs-CZ" dirty="0"/>
              <a:t> </a:t>
            </a:r>
            <a:r>
              <a:rPr lang="cs-CZ" dirty="0" err="1"/>
              <a:t>comparable</a:t>
            </a:r>
            <a:r>
              <a:rPr lang="cs-CZ" dirty="0"/>
              <a:t> and </a:t>
            </a:r>
            <a:r>
              <a:rPr lang="cs-CZ" dirty="0" err="1"/>
              <a:t>reliable</a:t>
            </a:r>
            <a:r>
              <a:rPr lang="cs-CZ" dirty="0"/>
              <a:t> </a:t>
            </a:r>
            <a:r>
              <a:rPr lang="cs-CZ" dirty="0" err="1"/>
              <a:t>information</a:t>
            </a:r>
            <a:r>
              <a:rPr lang="cs-CZ" dirty="0"/>
              <a:t>?</a:t>
            </a:r>
          </a:p>
          <a:p>
            <a:pPr marL="171450" lvl="0" indent="-171450" algn="l">
              <a:buFont typeface="Arial" panose="020B0604020202020204" pitchFamily="34" charset="0"/>
              <a:buChar char="•"/>
            </a:pPr>
            <a:r>
              <a:rPr lang="cs-CZ" dirty="0"/>
              <a:t>In </a:t>
            </a:r>
            <a:r>
              <a:rPr lang="cs-CZ" dirty="0" err="1"/>
              <a:t>what</a:t>
            </a:r>
            <a:r>
              <a:rPr lang="cs-CZ" dirty="0"/>
              <a:t> </a:t>
            </a:r>
            <a:r>
              <a:rPr lang="cs-CZ" dirty="0" err="1"/>
              <a:t>format</a:t>
            </a:r>
            <a:r>
              <a:rPr lang="cs-CZ"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err="1"/>
              <a:t>Who</a:t>
            </a:r>
            <a:r>
              <a:rPr lang="cs-CZ" dirty="0"/>
              <a:t> </a:t>
            </a:r>
            <a:r>
              <a:rPr lang="cs-CZ" dirty="0" err="1"/>
              <a:t>can</a:t>
            </a:r>
            <a:r>
              <a:rPr lang="cs-CZ" dirty="0"/>
              <a:t> </a:t>
            </a:r>
            <a:r>
              <a:rPr lang="cs-CZ" dirty="0" err="1"/>
              <a:t>ensure</a:t>
            </a:r>
            <a:r>
              <a:rPr lang="cs-CZ" dirty="0"/>
              <a:t> </a:t>
            </a:r>
            <a:r>
              <a:rPr lang="cs-CZ" dirty="0" err="1"/>
              <a:t>that</a:t>
            </a:r>
            <a:r>
              <a:rPr lang="cs-CZ" dirty="0"/>
              <a:t> </a:t>
            </a:r>
            <a:r>
              <a:rPr lang="cs-CZ" dirty="0" err="1"/>
              <a:t>we</a:t>
            </a:r>
            <a:r>
              <a:rPr lang="cs-CZ" dirty="0"/>
              <a:t> </a:t>
            </a:r>
            <a:r>
              <a:rPr lang="cs-CZ" dirty="0" err="1"/>
              <a:t>interpet</a:t>
            </a:r>
            <a:r>
              <a:rPr lang="cs-CZ" dirty="0"/>
              <a:t> </a:t>
            </a:r>
            <a:r>
              <a:rPr lang="cs-CZ" dirty="0" err="1"/>
              <a:t>the</a:t>
            </a:r>
            <a:r>
              <a:rPr lang="cs-CZ" dirty="0"/>
              <a:t> </a:t>
            </a:r>
            <a:r>
              <a:rPr lang="cs-CZ" dirty="0" err="1"/>
              <a:t>requirements</a:t>
            </a:r>
            <a:r>
              <a:rPr lang="cs-CZ" dirty="0"/>
              <a:t> </a:t>
            </a:r>
            <a:r>
              <a:rPr lang="cs-CZ" dirty="0" err="1"/>
              <a:t>of</a:t>
            </a:r>
            <a:r>
              <a:rPr lang="cs-CZ" dirty="0"/>
              <a:t> </a:t>
            </a:r>
            <a:r>
              <a:rPr lang="cs-CZ" dirty="0" err="1"/>
              <a:t>the</a:t>
            </a:r>
            <a:r>
              <a:rPr lang="cs-CZ" dirty="0"/>
              <a:t> Taxonomy </a:t>
            </a:r>
            <a:r>
              <a:rPr lang="cs-CZ" dirty="0" err="1"/>
              <a:t>well</a:t>
            </a:r>
            <a:r>
              <a:rPr lang="cs-CZ"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cs-CZ" dirty="0" err="1"/>
              <a:t>What</a:t>
            </a:r>
            <a:r>
              <a:rPr lang="cs-CZ" dirty="0"/>
              <a:t> to do </a:t>
            </a:r>
            <a:r>
              <a:rPr lang="cs-CZ" dirty="0" err="1"/>
              <a:t>if</a:t>
            </a:r>
            <a:r>
              <a:rPr lang="cs-CZ" dirty="0"/>
              <a:t> </a:t>
            </a:r>
            <a:r>
              <a:rPr lang="cs-CZ" dirty="0" err="1"/>
              <a:t>we</a:t>
            </a:r>
            <a:r>
              <a:rPr lang="cs-CZ" dirty="0"/>
              <a:t> </a:t>
            </a:r>
            <a:r>
              <a:rPr lang="cs-CZ" dirty="0" err="1"/>
              <a:t>would</a:t>
            </a:r>
            <a:r>
              <a:rPr lang="cs-CZ" dirty="0"/>
              <a:t> </a:t>
            </a:r>
            <a:r>
              <a:rPr lang="cs-CZ" dirty="0" err="1"/>
              <a:t>have</a:t>
            </a:r>
            <a:r>
              <a:rPr lang="cs-CZ" dirty="0"/>
              <a:t> to </a:t>
            </a:r>
            <a:r>
              <a:rPr lang="cs-CZ" dirty="0" err="1"/>
              <a:t>apply</a:t>
            </a:r>
            <a:r>
              <a:rPr lang="cs-CZ" dirty="0"/>
              <a:t> </a:t>
            </a:r>
            <a:r>
              <a:rPr lang="cs-CZ" dirty="0" err="1"/>
              <a:t>different</a:t>
            </a:r>
            <a:r>
              <a:rPr lang="cs-CZ" dirty="0"/>
              <a:t> </a:t>
            </a:r>
            <a:r>
              <a:rPr lang="cs-CZ" dirty="0" err="1"/>
              <a:t>taxonomies</a:t>
            </a:r>
            <a:r>
              <a:rPr lang="cs-CZ" dirty="0"/>
              <a:t>?</a:t>
            </a:r>
            <a:endParaRPr lang="en-US" dirty="0"/>
          </a:p>
          <a:p>
            <a:pPr lvl="0" algn="l"/>
            <a:endParaRPr lang="en-US" dirty="0"/>
          </a:p>
          <a:p>
            <a:pPr lvl="0" algn="l"/>
            <a:r>
              <a:rPr lang="en-US" dirty="0"/>
              <a:t>This is not a theoretical question: Imagine a central Asian country that is developing its own taxonomy and it proposes a project for co-financing by EU-based banks that will use EU Taxonomy, Chinese banks that will use Chinese Taxonomy and.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cs-IE" dirty="0"/>
          </a:p>
        </p:txBody>
      </p:sp>
      <p:sp>
        <p:nvSpPr>
          <p:cNvPr id="4" name="Zástupný symbol pro číslo snímku 3"/>
          <p:cNvSpPr>
            <a:spLocks noGrp="1"/>
          </p:cNvSpPr>
          <p:nvPr>
            <p:ph type="sldNum" sz="quarter" idx="5"/>
          </p:nvPr>
        </p:nvSpPr>
        <p:spPr/>
        <p:txBody>
          <a:bodyPr/>
          <a:lstStyle/>
          <a:p>
            <a:fld id="{8C8249C5-75E8-CE43-AC87-D34195BB5953}" type="slidenum">
              <a:rPr lang="cs-IE" smtClean="0"/>
              <a:t>21</a:t>
            </a:fld>
            <a:endParaRPr lang="cs-IE"/>
          </a:p>
        </p:txBody>
      </p:sp>
    </p:spTree>
    <p:extLst>
      <p:ext uri="{BB962C8B-B14F-4D97-AF65-F5344CB8AC3E}">
        <p14:creationId xmlns:p14="http://schemas.microsoft.com/office/powerpoint/2010/main" val="140224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IE" dirty="0"/>
          </a:p>
        </p:txBody>
      </p:sp>
      <p:sp>
        <p:nvSpPr>
          <p:cNvPr id="4" name="Zástupný symbol pro číslo snímku 3"/>
          <p:cNvSpPr>
            <a:spLocks noGrp="1"/>
          </p:cNvSpPr>
          <p:nvPr>
            <p:ph type="sldNum" sz="quarter" idx="5"/>
          </p:nvPr>
        </p:nvSpPr>
        <p:spPr/>
        <p:txBody>
          <a:bodyPr/>
          <a:lstStyle/>
          <a:p>
            <a:fld id="{8C8249C5-75E8-CE43-AC87-D34195BB5953}" type="slidenum">
              <a:rPr lang="cs-IE" smtClean="0"/>
              <a:t>6</a:t>
            </a:fld>
            <a:endParaRPr lang="cs-IE"/>
          </a:p>
        </p:txBody>
      </p:sp>
    </p:spTree>
    <p:extLst>
      <p:ext uri="{BB962C8B-B14F-4D97-AF65-F5344CB8AC3E}">
        <p14:creationId xmlns:p14="http://schemas.microsoft.com/office/powerpoint/2010/main" val="1610580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Investors</a:t>
            </a:r>
            <a:r>
              <a:rPr lang="cs-CZ" dirty="0"/>
              <a:t>, </a:t>
            </a:r>
            <a:r>
              <a:rPr lang="cs-CZ" dirty="0" err="1"/>
              <a:t>must</a:t>
            </a:r>
            <a:r>
              <a:rPr lang="cs-CZ" dirty="0"/>
              <a:t> </a:t>
            </a:r>
            <a:r>
              <a:rPr lang="cs-CZ" dirty="0" err="1"/>
              <a:t>ensure</a:t>
            </a:r>
            <a:r>
              <a:rPr lang="cs-CZ" dirty="0"/>
              <a:t> </a:t>
            </a:r>
            <a:r>
              <a:rPr lang="cs-CZ" dirty="0" err="1"/>
              <a:t>the</a:t>
            </a:r>
            <a:r>
              <a:rPr lang="cs-CZ" dirty="0"/>
              <a:t> </a:t>
            </a:r>
            <a:r>
              <a:rPr lang="cs-CZ" dirty="0" err="1"/>
              <a:t>approach</a:t>
            </a:r>
            <a:r>
              <a:rPr lang="cs-CZ" dirty="0"/>
              <a:t> </a:t>
            </a:r>
            <a:r>
              <a:rPr lang="cs-CZ" dirty="0" err="1"/>
              <a:t>taken</a:t>
            </a:r>
            <a:r>
              <a:rPr lang="cs-CZ" dirty="0"/>
              <a:t> </a:t>
            </a:r>
            <a:r>
              <a:rPr lang="cs-CZ" dirty="0" err="1"/>
              <a:t>is</a:t>
            </a:r>
            <a:r>
              <a:rPr lang="cs-CZ" dirty="0"/>
              <a:t> </a:t>
            </a:r>
            <a:r>
              <a:rPr lang="cs-CZ" dirty="0" err="1"/>
              <a:t>consistent</a:t>
            </a:r>
            <a:r>
              <a:rPr lang="cs-CZ" dirty="0"/>
              <a:t> </a:t>
            </a:r>
            <a:r>
              <a:rPr lang="cs-CZ" dirty="0" err="1"/>
              <a:t>with</a:t>
            </a:r>
            <a:r>
              <a:rPr lang="cs-CZ" dirty="0"/>
              <a:t> </a:t>
            </a:r>
            <a:r>
              <a:rPr lang="cs-CZ" dirty="0" err="1"/>
              <a:t>their</a:t>
            </a:r>
            <a:r>
              <a:rPr lang="cs-CZ" dirty="0"/>
              <a:t> </a:t>
            </a:r>
            <a:r>
              <a:rPr lang="cs-CZ" dirty="0" err="1"/>
              <a:t>environmental</a:t>
            </a:r>
            <a:r>
              <a:rPr lang="cs-CZ" dirty="0"/>
              <a:t> </a:t>
            </a:r>
          </a:p>
          <a:p>
            <a:endParaRPr lang="cs-IE" dirty="0"/>
          </a:p>
        </p:txBody>
      </p:sp>
      <p:sp>
        <p:nvSpPr>
          <p:cNvPr id="4" name="Zástupný symbol pro číslo snímku 3"/>
          <p:cNvSpPr>
            <a:spLocks noGrp="1"/>
          </p:cNvSpPr>
          <p:nvPr>
            <p:ph type="sldNum" sz="quarter" idx="5"/>
          </p:nvPr>
        </p:nvSpPr>
        <p:spPr/>
        <p:txBody>
          <a:bodyPr/>
          <a:lstStyle/>
          <a:p>
            <a:fld id="{8C8249C5-75E8-CE43-AC87-D34195BB5953}" type="slidenum">
              <a:rPr lang="cs-IE" smtClean="0"/>
              <a:t>7</a:t>
            </a:fld>
            <a:endParaRPr lang="cs-IE"/>
          </a:p>
        </p:txBody>
      </p:sp>
    </p:spTree>
    <p:extLst>
      <p:ext uri="{BB962C8B-B14F-4D97-AF65-F5344CB8AC3E}">
        <p14:creationId xmlns:p14="http://schemas.microsoft.com/office/powerpoint/2010/main" val="1432372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IE" sz="1200" kern="1200" dirty="0">
                <a:solidFill>
                  <a:schemeClr val="tx1"/>
                </a:solidFill>
                <a:effectLst/>
                <a:latin typeface="+mn-lt"/>
                <a:ea typeface="+mn-ea"/>
                <a:cs typeface="+mn-cs"/>
              </a:rPr>
              <a:t>A similar issue has been IMF noted in its latest Global Financial Stability Report</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that</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highlights</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the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need</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for</a:t>
            </a:r>
            <a:r>
              <a:rPr lang="cs-CZ" sz="1200" kern="1200" dirty="0">
                <a:solidFill>
                  <a:schemeClr val="tx1"/>
                </a:solidFill>
                <a:effectLst/>
                <a:latin typeface="+mn-lt"/>
                <a:ea typeface="+mn-ea"/>
                <a:cs typeface="+mn-cs"/>
              </a:rPr>
              <a:t> </a:t>
            </a:r>
          </a:p>
          <a:p>
            <a:endParaRPr lang="cs-IE"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A</a:t>
            </a:r>
            <a:r>
              <a:rPr lang="cs-IE" sz="1200" kern="1200" dirty="0">
                <a:solidFill>
                  <a:schemeClr val="tx1"/>
                </a:solidFill>
                <a:effectLst/>
                <a:latin typeface="+mn-lt"/>
                <a:ea typeface="+mn-ea"/>
                <a:cs typeface="+mn-cs"/>
              </a:rPr>
              <a:t> proper regulatory oversight and verification mechanisms are essential to avoid greenwashing,</a:t>
            </a:r>
          </a:p>
          <a:p>
            <a:r>
              <a:rPr lang="en-GB" sz="1200" dirty="0"/>
              <a:t>Placement within sustainable finance system should not be dependent on self-reporting</a:t>
            </a:r>
            <a:r>
              <a:rPr lang="cs-IE" sz="1200" dirty="0"/>
              <a:t> </a:t>
            </a:r>
          </a:p>
          <a:p>
            <a:endParaRPr lang="en-GB" sz="1200" dirty="0"/>
          </a:p>
        </p:txBody>
      </p:sp>
      <p:sp>
        <p:nvSpPr>
          <p:cNvPr id="4" name="Zástupný symbol pro číslo snímku 3"/>
          <p:cNvSpPr>
            <a:spLocks noGrp="1"/>
          </p:cNvSpPr>
          <p:nvPr>
            <p:ph type="sldNum" sz="quarter" idx="5"/>
          </p:nvPr>
        </p:nvSpPr>
        <p:spPr/>
        <p:txBody>
          <a:bodyPr/>
          <a:lstStyle/>
          <a:p>
            <a:fld id="{8C8249C5-75E8-CE43-AC87-D34195BB5953}" type="slidenum">
              <a:rPr lang="cs-IE" smtClean="0"/>
              <a:t>8</a:t>
            </a:fld>
            <a:endParaRPr lang="cs-IE"/>
          </a:p>
        </p:txBody>
      </p:sp>
    </p:spTree>
    <p:extLst>
      <p:ext uri="{BB962C8B-B14F-4D97-AF65-F5344CB8AC3E}">
        <p14:creationId xmlns:p14="http://schemas.microsoft.com/office/powerpoint/2010/main" val="113533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br>
              <a:rPr lang="cs-IE" sz="1200"/>
            </a:br>
            <a:endParaRPr lang="cs-IE" dirty="0"/>
          </a:p>
        </p:txBody>
      </p:sp>
      <p:sp>
        <p:nvSpPr>
          <p:cNvPr id="4" name="Zástupný symbol pro číslo snímku 3"/>
          <p:cNvSpPr>
            <a:spLocks noGrp="1"/>
          </p:cNvSpPr>
          <p:nvPr>
            <p:ph type="sldNum" sz="quarter" idx="5"/>
          </p:nvPr>
        </p:nvSpPr>
        <p:spPr/>
        <p:txBody>
          <a:bodyPr/>
          <a:lstStyle/>
          <a:p>
            <a:fld id="{8C8249C5-75E8-CE43-AC87-D34195BB5953}" type="slidenum">
              <a:rPr lang="cs-IE" smtClean="0"/>
              <a:t>9</a:t>
            </a:fld>
            <a:endParaRPr lang="cs-IE"/>
          </a:p>
        </p:txBody>
      </p:sp>
    </p:spTree>
    <p:extLst>
      <p:ext uri="{BB962C8B-B14F-4D97-AF65-F5344CB8AC3E}">
        <p14:creationId xmlns:p14="http://schemas.microsoft.com/office/powerpoint/2010/main" val="527943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GB" sz="1200" kern="1200" dirty="0">
                <a:solidFill>
                  <a:schemeClr val="tx1"/>
                </a:solidFill>
                <a:effectLst/>
                <a:latin typeface="+mn-lt"/>
                <a:ea typeface="+mn-ea"/>
                <a:cs typeface="+mn-cs"/>
              </a:rPr>
              <a:t>Taxonomies try to articulate what ‘green</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investments</a:t>
            </a:r>
            <a:r>
              <a:rPr lang="en-GB"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or</a:t>
            </a:r>
            <a:r>
              <a:rPr lang="cs-CZ"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‘sustainable activities’ mean in very detailed terms. By so doing, they aim to bring clarity into fragmented markets, improve the reporting on sustainable finance, and facilitate policy and regulatory actions in this field (OECD 2020).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Green taxonomies originate back to the first “taxonomy” launched by the Climate Bonds Initiative in 2012, followed by two different green bond endorsed project catalogues by the People’s Bank of China. Shortly after this, the European Commission has in  2016 started developing a European “Taxonomy” which culminated in 2019 with adoption the Regulation 2020/852 on the establishment of a framework to facilitate (environmentally) sustainable investment, commonly referred to as the EU Taxonomy for sustainable activities.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EU Taxonomy has  a raised a bar for ‘Next Generation’ Taxonomies.</a:t>
            </a:r>
            <a:endParaRPr lang="cs-IE" dirty="0"/>
          </a:p>
        </p:txBody>
      </p:sp>
      <p:sp>
        <p:nvSpPr>
          <p:cNvPr id="4" name="Zástupný symbol pro číslo snímku 3"/>
          <p:cNvSpPr>
            <a:spLocks noGrp="1"/>
          </p:cNvSpPr>
          <p:nvPr>
            <p:ph type="sldNum" sz="quarter" idx="5"/>
          </p:nvPr>
        </p:nvSpPr>
        <p:spPr/>
        <p:txBody>
          <a:bodyPr/>
          <a:lstStyle/>
          <a:p>
            <a:fld id="{8C8249C5-75E8-CE43-AC87-D34195BB5953}" type="slidenum">
              <a:rPr lang="cs-IE" smtClean="0"/>
              <a:t>10</a:t>
            </a:fld>
            <a:endParaRPr lang="cs-IE"/>
          </a:p>
        </p:txBody>
      </p:sp>
    </p:spTree>
    <p:extLst>
      <p:ext uri="{BB962C8B-B14F-4D97-AF65-F5344CB8AC3E}">
        <p14:creationId xmlns:p14="http://schemas.microsoft.com/office/powerpoint/2010/main" val="2661694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C8249C5-75E8-CE43-AC87-D34195BB5953}" type="slidenum">
              <a:rPr lang="cs-IE" smtClean="0"/>
              <a:t>11</a:t>
            </a:fld>
            <a:endParaRPr lang="cs-IE"/>
          </a:p>
        </p:txBody>
      </p:sp>
    </p:spTree>
    <p:extLst>
      <p:ext uri="{BB962C8B-B14F-4D97-AF65-F5344CB8AC3E}">
        <p14:creationId xmlns:p14="http://schemas.microsoft.com/office/powerpoint/2010/main" val="646973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C8249C5-75E8-CE43-AC87-D34195BB5953}" type="slidenum">
              <a:rPr lang="cs-IE" smtClean="0"/>
              <a:t>15</a:t>
            </a:fld>
            <a:endParaRPr lang="cs-IE"/>
          </a:p>
        </p:txBody>
      </p:sp>
    </p:spTree>
    <p:extLst>
      <p:ext uri="{BB962C8B-B14F-4D97-AF65-F5344CB8AC3E}">
        <p14:creationId xmlns:p14="http://schemas.microsoft.com/office/powerpoint/2010/main" val="279774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8C8249C5-75E8-CE43-AC87-D34195BB5953}" type="slidenum">
              <a:rPr lang="cs-IE" smtClean="0"/>
              <a:t>16</a:t>
            </a:fld>
            <a:endParaRPr lang="cs-IE"/>
          </a:p>
        </p:txBody>
      </p:sp>
    </p:spTree>
    <p:extLst>
      <p:ext uri="{BB962C8B-B14F-4D97-AF65-F5344CB8AC3E}">
        <p14:creationId xmlns:p14="http://schemas.microsoft.com/office/powerpoint/2010/main" val="257606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AA2193-10A4-D344-84CF-359E40DABC05}"/>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cs-IE"/>
          </a:p>
        </p:txBody>
      </p:sp>
      <p:sp>
        <p:nvSpPr>
          <p:cNvPr id="3" name="Podnadpis 2">
            <a:extLst>
              <a:ext uri="{FF2B5EF4-FFF2-40B4-BE49-F238E27FC236}">
                <a16:creationId xmlns:a16="http://schemas.microsoft.com/office/drawing/2014/main" id="{EDE6363B-0E4D-9D43-9CA4-F4D3F1414A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IE"/>
          </a:p>
        </p:txBody>
      </p:sp>
      <p:sp>
        <p:nvSpPr>
          <p:cNvPr id="4" name="Zástupný symbol pro datum 3">
            <a:extLst>
              <a:ext uri="{FF2B5EF4-FFF2-40B4-BE49-F238E27FC236}">
                <a16:creationId xmlns:a16="http://schemas.microsoft.com/office/drawing/2014/main" id="{EEE2B833-25D9-FB43-9D98-B05E3B3237D0}"/>
              </a:ext>
            </a:extLst>
          </p:cNvPr>
          <p:cNvSpPr>
            <a:spLocks noGrp="1"/>
          </p:cNvSpPr>
          <p:nvPr>
            <p:ph type="dt" sz="half" idx="10"/>
          </p:nvPr>
        </p:nvSpPr>
        <p:spPr/>
        <p:txBody>
          <a:bodyPr/>
          <a:lstStyle/>
          <a:p>
            <a:fld id="{E31ED8FA-5E7D-6D41-8425-1498461CBEC3}" type="datetimeFigureOut">
              <a:rPr lang="cs-IE" smtClean="0"/>
              <a:t>03/23/2022</a:t>
            </a:fld>
            <a:endParaRPr lang="cs-IE"/>
          </a:p>
        </p:txBody>
      </p:sp>
      <p:sp>
        <p:nvSpPr>
          <p:cNvPr id="5" name="Zástupný symbol pro zápatí 4">
            <a:extLst>
              <a:ext uri="{FF2B5EF4-FFF2-40B4-BE49-F238E27FC236}">
                <a16:creationId xmlns:a16="http://schemas.microsoft.com/office/drawing/2014/main" id="{82D38302-65F4-2D42-A17C-885B57C063E7}"/>
              </a:ext>
            </a:extLst>
          </p:cNvPr>
          <p:cNvSpPr>
            <a:spLocks noGrp="1"/>
          </p:cNvSpPr>
          <p:nvPr>
            <p:ph type="ftr" sz="quarter" idx="11"/>
          </p:nvPr>
        </p:nvSpPr>
        <p:spPr/>
        <p:txBody>
          <a:bodyPr/>
          <a:lstStyle/>
          <a:p>
            <a:endParaRPr lang="cs-IE"/>
          </a:p>
        </p:txBody>
      </p:sp>
      <p:sp>
        <p:nvSpPr>
          <p:cNvPr id="6" name="Zástupný symbol pro číslo snímku 5">
            <a:extLst>
              <a:ext uri="{FF2B5EF4-FFF2-40B4-BE49-F238E27FC236}">
                <a16:creationId xmlns:a16="http://schemas.microsoft.com/office/drawing/2014/main" id="{48EE4157-BC7D-0A4B-8E1D-C30C806F3EE5}"/>
              </a:ext>
            </a:extLst>
          </p:cNvPr>
          <p:cNvSpPr>
            <a:spLocks noGrp="1"/>
          </p:cNvSpPr>
          <p:nvPr>
            <p:ph type="sldNum" sz="quarter" idx="12"/>
          </p:nvPr>
        </p:nvSpPr>
        <p:spPr/>
        <p:txBody>
          <a:bodyPr/>
          <a:lstStyle/>
          <a:p>
            <a:fld id="{51CA93D9-142E-0148-B866-A20B785ED89D}" type="slidenum">
              <a:rPr lang="cs-IE" smtClean="0"/>
              <a:t>‹#›</a:t>
            </a:fld>
            <a:endParaRPr lang="cs-IE"/>
          </a:p>
        </p:txBody>
      </p:sp>
    </p:spTree>
    <p:extLst>
      <p:ext uri="{BB962C8B-B14F-4D97-AF65-F5344CB8AC3E}">
        <p14:creationId xmlns:p14="http://schemas.microsoft.com/office/powerpoint/2010/main" val="312258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B969A4-E639-164D-94CF-32A7C156A601}"/>
              </a:ext>
            </a:extLst>
          </p:cNvPr>
          <p:cNvSpPr>
            <a:spLocks noGrp="1"/>
          </p:cNvSpPr>
          <p:nvPr>
            <p:ph type="title"/>
          </p:nvPr>
        </p:nvSpPr>
        <p:spPr/>
        <p:txBody>
          <a:bodyPr/>
          <a:lstStyle/>
          <a:p>
            <a:r>
              <a:rPr lang="cs-CZ"/>
              <a:t>Kliknutím lze upravit styl.</a:t>
            </a:r>
            <a:endParaRPr lang="cs-IE"/>
          </a:p>
        </p:txBody>
      </p:sp>
      <p:sp>
        <p:nvSpPr>
          <p:cNvPr id="3" name="Zástupný symbol pro svislý text 2">
            <a:extLst>
              <a:ext uri="{FF2B5EF4-FFF2-40B4-BE49-F238E27FC236}">
                <a16:creationId xmlns:a16="http://schemas.microsoft.com/office/drawing/2014/main" id="{6552B441-F605-D143-B4A4-AA09A65A839B}"/>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IE"/>
          </a:p>
        </p:txBody>
      </p:sp>
      <p:sp>
        <p:nvSpPr>
          <p:cNvPr id="4" name="Zástupný symbol pro datum 3">
            <a:extLst>
              <a:ext uri="{FF2B5EF4-FFF2-40B4-BE49-F238E27FC236}">
                <a16:creationId xmlns:a16="http://schemas.microsoft.com/office/drawing/2014/main" id="{36C95B6B-6F37-AB47-9888-54842B6C0773}"/>
              </a:ext>
            </a:extLst>
          </p:cNvPr>
          <p:cNvSpPr>
            <a:spLocks noGrp="1"/>
          </p:cNvSpPr>
          <p:nvPr>
            <p:ph type="dt" sz="half" idx="10"/>
          </p:nvPr>
        </p:nvSpPr>
        <p:spPr/>
        <p:txBody>
          <a:bodyPr/>
          <a:lstStyle/>
          <a:p>
            <a:fld id="{E31ED8FA-5E7D-6D41-8425-1498461CBEC3}" type="datetimeFigureOut">
              <a:rPr lang="cs-IE" smtClean="0"/>
              <a:t>03/23/2022</a:t>
            </a:fld>
            <a:endParaRPr lang="cs-IE"/>
          </a:p>
        </p:txBody>
      </p:sp>
      <p:sp>
        <p:nvSpPr>
          <p:cNvPr id="5" name="Zástupný symbol pro zápatí 4">
            <a:extLst>
              <a:ext uri="{FF2B5EF4-FFF2-40B4-BE49-F238E27FC236}">
                <a16:creationId xmlns:a16="http://schemas.microsoft.com/office/drawing/2014/main" id="{36AF3A01-DAB5-A44E-8673-F9A7970726D3}"/>
              </a:ext>
            </a:extLst>
          </p:cNvPr>
          <p:cNvSpPr>
            <a:spLocks noGrp="1"/>
          </p:cNvSpPr>
          <p:nvPr>
            <p:ph type="ftr" sz="quarter" idx="11"/>
          </p:nvPr>
        </p:nvSpPr>
        <p:spPr/>
        <p:txBody>
          <a:bodyPr/>
          <a:lstStyle/>
          <a:p>
            <a:endParaRPr lang="cs-IE"/>
          </a:p>
        </p:txBody>
      </p:sp>
      <p:sp>
        <p:nvSpPr>
          <p:cNvPr id="6" name="Zástupný symbol pro číslo snímku 5">
            <a:extLst>
              <a:ext uri="{FF2B5EF4-FFF2-40B4-BE49-F238E27FC236}">
                <a16:creationId xmlns:a16="http://schemas.microsoft.com/office/drawing/2014/main" id="{BEAACEE1-2B23-DA4B-AD85-9222F987ADB8}"/>
              </a:ext>
            </a:extLst>
          </p:cNvPr>
          <p:cNvSpPr>
            <a:spLocks noGrp="1"/>
          </p:cNvSpPr>
          <p:nvPr>
            <p:ph type="sldNum" sz="quarter" idx="12"/>
          </p:nvPr>
        </p:nvSpPr>
        <p:spPr/>
        <p:txBody>
          <a:bodyPr/>
          <a:lstStyle/>
          <a:p>
            <a:fld id="{51CA93D9-142E-0148-B866-A20B785ED89D}" type="slidenum">
              <a:rPr lang="cs-IE" smtClean="0"/>
              <a:t>‹#›</a:t>
            </a:fld>
            <a:endParaRPr lang="cs-IE"/>
          </a:p>
        </p:txBody>
      </p:sp>
    </p:spTree>
    <p:extLst>
      <p:ext uri="{BB962C8B-B14F-4D97-AF65-F5344CB8AC3E}">
        <p14:creationId xmlns:p14="http://schemas.microsoft.com/office/powerpoint/2010/main" val="372316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A1F0904-2306-1240-AE32-67182C7209DB}"/>
              </a:ext>
            </a:extLst>
          </p:cNvPr>
          <p:cNvSpPr>
            <a:spLocks noGrp="1"/>
          </p:cNvSpPr>
          <p:nvPr>
            <p:ph type="title" orient="vert"/>
          </p:nvPr>
        </p:nvSpPr>
        <p:spPr>
          <a:xfrm>
            <a:off x="8724900" y="365125"/>
            <a:ext cx="2628900" cy="5811838"/>
          </a:xfrm>
        </p:spPr>
        <p:txBody>
          <a:bodyPr vert="eaVert"/>
          <a:lstStyle/>
          <a:p>
            <a:r>
              <a:rPr lang="cs-CZ"/>
              <a:t>Kliknutím lze upravit styl.</a:t>
            </a:r>
            <a:endParaRPr lang="cs-IE"/>
          </a:p>
        </p:txBody>
      </p:sp>
      <p:sp>
        <p:nvSpPr>
          <p:cNvPr id="3" name="Zástupný symbol pro svislý text 2">
            <a:extLst>
              <a:ext uri="{FF2B5EF4-FFF2-40B4-BE49-F238E27FC236}">
                <a16:creationId xmlns:a16="http://schemas.microsoft.com/office/drawing/2014/main" id="{7FEDB1CD-655B-F34B-8960-CDF7C71E8F5A}"/>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IE"/>
          </a:p>
        </p:txBody>
      </p:sp>
      <p:sp>
        <p:nvSpPr>
          <p:cNvPr id="4" name="Zástupný symbol pro datum 3">
            <a:extLst>
              <a:ext uri="{FF2B5EF4-FFF2-40B4-BE49-F238E27FC236}">
                <a16:creationId xmlns:a16="http://schemas.microsoft.com/office/drawing/2014/main" id="{A5340956-4F64-9F45-9A9B-11A31E124C18}"/>
              </a:ext>
            </a:extLst>
          </p:cNvPr>
          <p:cNvSpPr>
            <a:spLocks noGrp="1"/>
          </p:cNvSpPr>
          <p:nvPr>
            <p:ph type="dt" sz="half" idx="10"/>
          </p:nvPr>
        </p:nvSpPr>
        <p:spPr/>
        <p:txBody>
          <a:bodyPr/>
          <a:lstStyle/>
          <a:p>
            <a:fld id="{E31ED8FA-5E7D-6D41-8425-1498461CBEC3}" type="datetimeFigureOut">
              <a:rPr lang="cs-IE" smtClean="0"/>
              <a:t>03/23/2022</a:t>
            </a:fld>
            <a:endParaRPr lang="cs-IE"/>
          </a:p>
        </p:txBody>
      </p:sp>
      <p:sp>
        <p:nvSpPr>
          <p:cNvPr id="5" name="Zástupný symbol pro zápatí 4">
            <a:extLst>
              <a:ext uri="{FF2B5EF4-FFF2-40B4-BE49-F238E27FC236}">
                <a16:creationId xmlns:a16="http://schemas.microsoft.com/office/drawing/2014/main" id="{8BC2A4C8-0527-7B48-839E-D4F3456E3341}"/>
              </a:ext>
            </a:extLst>
          </p:cNvPr>
          <p:cNvSpPr>
            <a:spLocks noGrp="1"/>
          </p:cNvSpPr>
          <p:nvPr>
            <p:ph type="ftr" sz="quarter" idx="11"/>
          </p:nvPr>
        </p:nvSpPr>
        <p:spPr/>
        <p:txBody>
          <a:bodyPr/>
          <a:lstStyle/>
          <a:p>
            <a:endParaRPr lang="cs-IE"/>
          </a:p>
        </p:txBody>
      </p:sp>
      <p:sp>
        <p:nvSpPr>
          <p:cNvPr id="6" name="Zástupný symbol pro číslo snímku 5">
            <a:extLst>
              <a:ext uri="{FF2B5EF4-FFF2-40B4-BE49-F238E27FC236}">
                <a16:creationId xmlns:a16="http://schemas.microsoft.com/office/drawing/2014/main" id="{BEBCF274-5AD7-584E-91F4-AA225DEABB8B}"/>
              </a:ext>
            </a:extLst>
          </p:cNvPr>
          <p:cNvSpPr>
            <a:spLocks noGrp="1"/>
          </p:cNvSpPr>
          <p:nvPr>
            <p:ph type="sldNum" sz="quarter" idx="12"/>
          </p:nvPr>
        </p:nvSpPr>
        <p:spPr/>
        <p:txBody>
          <a:bodyPr/>
          <a:lstStyle/>
          <a:p>
            <a:fld id="{51CA93D9-142E-0148-B866-A20B785ED89D}" type="slidenum">
              <a:rPr lang="cs-IE" smtClean="0"/>
              <a:t>‹#›</a:t>
            </a:fld>
            <a:endParaRPr lang="cs-IE"/>
          </a:p>
        </p:txBody>
      </p:sp>
    </p:spTree>
    <p:extLst>
      <p:ext uri="{BB962C8B-B14F-4D97-AF65-F5344CB8AC3E}">
        <p14:creationId xmlns:p14="http://schemas.microsoft.com/office/powerpoint/2010/main" val="213177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FA3C76-D456-9A45-85E9-DBA9571CC34E}"/>
              </a:ext>
            </a:extLst>
          </p:cNvPr>
          <p:cNvSpPr>
            <a:spLocks noGrp="1"/>
          </p:cNvSpPr>
          <p:nvPr>
            <p:ph type="title"/>
          </p:nvPr>
        </p:nvSpPr>
        <p:spPr/>
        <p:txBody>
          <a:bodyPr/>
          <a:lstStyle/>
          <a:p>
            <a:r>
              <a:rPr lang="cs-CZ"/>
              <a:t>Kliknutím lze upravit styl.</a:t>
            </a:r>
            <a:endParaRPr lang="cs-IE"/>
          </a:p>
        </p:txBody>
      </p:sp>
      <p:sp>
        <p:nvSpPr>
          <p:cNvPr id="3" name="Zástupný obsah 2">
            <a:extLst>
              <a:ext uri="{FF2B5EF4-FFF2-40B4-BE49-F238E27FC236}">
                <a16:creationId xmlns:a16="http://schemas.microsoft.com/office/drawing/2014/main" id="{AFF14AF7-F207-D749-8D2A-5C1BC5A02067}"/>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IE"/>
          </a:p>
        </p:txBody>
      </p:sp>
      <p:sp>
        <p:nvSpPr>
          <p:cNvPr id="4" name="Zástupný symbol pro datum 3">
            <a:extLst>
              <a:ext uri="{FF2B5EF4-FFF2-40B4-BE49-F238E27FC236}">
                <a16:creationId xmlns:a16="http://schemas.microsoft.com/office/drawing/2014/main" id="{E8AD16C9-59BD-5F48-A82D-1A3844BB2512}"/>
              </a:ext>
            </a:extLst>
          </p:cNvPr>
          <p:cNvSpPr>
            <a:spLocks noGrp="1"/>
          </p:cNvSpPr>
          <p:nvPr>
            <p:ph type="dt" sz="half" idx="10"/>
          </p:nvPr>
        </p:nvSpPr>
        <p:spPr/>
        <p:txBody>
          <a:bodyPr/>
          <a:lstStyle/>
          <a:p>
            <a:fld id="{E31ED8FA-5E7D-6D41-8425-1498461CBEC3}" type="datetimeFigureOut">
              <a:rPr lang="cs-IE" smtClean="0"/>
              <a:t>03/23/2022</a:t>
            </a:fld>
            <a:endParaRPr lang="cs-IE"/>
          </a:p>
        </p:txBody>
      </p:sp>
      <p:sp>
        <p:nvSpPr>
          <p:cNvPr id="5" name="Zástupný symbol pro zápatí 4">
            <a:extLst>
              <a:ext uri="{FF2B5EF4-FFF2-40B4-BE49-F238E27FC236}">
                <a16:creationId xmlns:a16="http://schemas.microsoft.com/office/drawing/2014/main" id="{F4560F71-571B-1840-83D8-DDFD4CCADBDE}"/>
              </a:ext>
            </a:extLst>
          </p:cNvPr>
          <p:cNvSpPr>
            <a:spLocks noGrp="1"/>
          </p:cNvSpPr>
          <p:nvPr>
            <p:ph type="ftr" sz="quarter" idx="11"/>
          </p:nvPr>
        </p:nvSpPr>
        <p:spPr/>
        <p:txBody>
          <a:bodyPr/>
          <a:lstStyle/>
          <a:p>
            <a:endParaRPr lang="cs-IE"/>
          </a:p>
        </p:txBody>
      </p:sp>
      <p:sp>
        <p:nvSpPr>
          <p:cNvPr id="6" name="Zástupný symbol pro číslo snímku 5">
            <a:extLst>
              <a:ext uri="{FF2B5EF4-FFF2-40B4-BE49-F238E27FC236}">
                <a16:creationId xmlns:a16="http://schemas.microsoft.com/office/drawing/2014/main" id="{13F0D050-9428-7945-AD7E-3B56B93D22A9}"/>
              </a:ext>
            </a:extLst>
          </p:cNvPr>
          <p:cNvSpPr>
            <a:spLocks noGrp="1"/>
          </p:cNvSpPr>
          <p:nvPr>
            <p:ph type="sldNum" sz="quarter" idx="12"/>
          </p:nvPr>
        </p:nvSpPr>
        <p:spPr/>
        <p:txBody>
          <a:bodyPr/>
          <a:lstStyle/>
          <a:p>
            <a:fld id="{51CA93D9-142E-0148-B866-A20B785ED89D}" type="slidenum">
              <a:rPr lang="cs-IE" smtClean="0"/>
              <a:t>‹#›</a:t>
            </a:fld>
            <a:endParaRPr lang="cs-IE"/>
          </a:p>
        </p:txBody>
      </p:sp>
    </p:spTree>
    <p:extLst>
      <p:ext uri="{BB962C8B-B14F-4D97-AF65-F5344CB8AC3E}">
        <p14:creationId xmlns:p14="http://schemas.microsoft.com/office/powerpoint/2010/main" val="681232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FFA806-0042-334B-B3DE-4B6115F3345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cs-IE"/>
          </a:p>
        </p:txBody>
      </p:sp>
      <p:sp>
        <p:nvSpPr>
          <p:cNvPr id="3" name="Zástupný text 2">
            <a:extLst>
              <a:ext uri="{FF2B5EF4-FFF2-40B4-BE49-F238E27FC236}">
                <a16:creationId xmlns:a16="http://schemas.microsoft.com/office/drawing/2014/main" id="{ABB41449-304D-574B-9CAF-A297316F96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2000D994-C1C2-AA45-9C12-2E515B51261E}"/>
              </a:ext>
            </a:extLst>
          </p:cNvPr>
          <p:cNvSpPr>
            <a:spLocks noGrp="1"/>
          </p:cNvSpPr>
          <p:nvPr>
            <p:ph type="dt" sz="half" idx="10"/>
          </p:nvPr>
        </p:nvSpPr>
        <p:spPr/>
        <p:txBody>
          <a:bodyPr/>
          <a:lstStyle/>
          <a:p>
            <a:fld id="{E31ED8FA-5E7D-6D41-8425-1498461CBEC3}" type="datetimeFigureOut">
              <a:rPr lang="cs-IE" smtClean="0"/>
              <a:t>03/23/2022</a:t>
            </a:fld>
            <a:endParaRPr lang="cs-IE"/>
          </a:p>
        </p:txBody>
      </p:sp>
      <p:sp>
        <p:nvSpPr>
          <p:cNvPr id="5" name="Zástupný symbol pro zápatí 4">
            <a:extLst>
              <a:ext uri="{FF2B5EF4-FFF2-40B4-BE49-F238E27FC236}">
                <a16:creationId xmlns:a16="http://schemas.microsoft.com/office/drawing/2014/main" id="{0D254E89-180F-804A-83BC-06E154588B46}"/>
              </a:ext>
            </a:extLst>
          </p:cNvPr>
          <p:cNvSpPr>
            <a:spLocks noGrp="1"/>
          </p:cNvSpPr>
          <p:nvPr>
            <p:ph type="ftr" sz="quarter" idx="11"/>
          </p:nvPr>
        </p:nvSpPr>
        <p:spPr/>
        <p:txBody>
          <a:bodyPr/>
          <a:lstStyle/>
          <a:p>
            <a:endParaRPr lang="cs-IE"/>
          </a:p>
        </p:txBody>
      </p:sp>
      <p:sp>
        <p:nvSpPr>
          <p:cNvPr id="6" name="Zástupný symbol pro číslo snímku 5">
            <a:extLst>
              <a:ext uri="{FF2B5EF4-FFF2-40B4-BE49-F238E27FC236}">
                <a16:creationId xmlns:a16="http://schemas.microsoft.com/office/drawing/2014/main" id="{278D832E-954D-9140-A05F-A01E5041ADA9}"/>
              </a:ext>
            </a:extLst>
          </p:cNvPr>
          <p:cNvSpPr>
            <a:spLocks noGrp="1"/>
          </p:cNvSpPr>
          <p:nvPr>
            <p:ph type="sldNum" sz="quarter" idx="12"/>
          </p:nvPr>
        </p:nvSpPr>
        <p:spPr/>
        <p:txBody>
          <a:bodyPr/>
          <a:lstStyle/>
          <a:p>
            <a:fld id="{51CA93D9-142E-0148-B866-A20B785ED89D}" type="slidenum">
              <a:rPr lang="cs-IE" smtClean="0"/>
              <a:t>‹#›</a:t>
            </a:fld>
            <a:endParaRPr lang="cs-IE"/>
          </a:p>
        </p:txBody>
      </p:sp>
    </p:spTree>
    <p:extLst>
      <p:ext uri="{BB962C8B-B14F-4D97-AF65-F5344CB8AC3E}">
        <p14:creationId xmlns:p14="http://schemas.microsoft.com/office/powerpoint/2010/main" val="156983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770CAE-4603-1741-8A52-853E627FB646}"/>
              </a:ext>
            </a:extLst>
          </p:cNvPr>
          <p:cNvSpPr>
            <a:spLocks noGrp="1"/>
          </p:cNvSpPr>
          <p:nvPr>
            <p:ph type="title"/>
          </p:nvPr>
        </p:nvSpPr>
        <p:spPr/>
        <p:txBody>
          <a:bodyPr/>
          <a:lstStyle/>
          <a:p>
            <a:r>
              <a:rPr lang="cs-CZ"/>
              <a:t>Kliknutím lze upravit styl.</a:t>
            </a:r>
            <a:endParaRPr lang="cs-IE"/>
          </a:p>
        </p:txBody>
      </p:sp>
      <p:sp>
        <p:nvSpPr>
          <p:cNvPr id="3" name="Zástupný obsah 2">
            <a:extLst>
              <a:ext uri="{FF2B5EF4-FFF2-40B4-BE49-F238E27FC236}">
                <a16:creationId xmlns:a16="http://schemas.microsoft.com/office/drawing/2014/main" id="{0EFB50AA-B6B1-D145-A12C-C93BAB183702}"/>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IE"/>
          </a:p>
        </p:txBody>
      </p:sp>
      <p:sp>
        <p:nvSpPr>
          <p:cNvPr id="4" name="Zástupný obsah 3">
            <a:extLst>
              <a:ext uri="{FF2B5EF4-FFF2-40B4-BE49-F238E27FC236}">
                <a16:creationId xmlns:a16="http://schemas.microsoft.com/office/drawing/2014/main" id="{A18406CA-6EAB-B946-B3C3-EBC69F731E5A}"/>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IE"/>
          </a:p>
        </p:txBody>
      </p:sp>
      <p:sp>
        <p:nvSpPr>
          <p:cNvPr id="5" name="Zástupný symbol pro datum 4">
            <a:extLst>
              <a:ext uri="{FF2B5EF4-FFF2-40B4-BE49-F238E27FC236}">
                <a16:creationId xmlns:a16="http://schemas.microsoft.com/office/drawing/2014/main" id="{3FBC04F4-B124-7743-A097-75829ECD0DB5}"/>
              </a:ext>
            </a:extLst>
          </p:cNvPr>
          <p:cNvSpPr>
            <a:spLocks noGrp="1"/>
          </p:cNvSpPr>
          <p:nvPr>
            <p:ph type="dt" sz="half" idx="10"/>
          </p:nvPr>
        </p:nvSpPr>
        <p:spPr/>
        <p:txBody>
          <a:bodyPr/>
          <a:lstStyle/>
          <a:p>
            <a:fld id="{E31ED8FA-5E7D-6D41-8425-1498461CBEC3}" type="datetimeFigureOut">
              <a:rPr lang="cs-IE" smtClean="0"/>
              <a:t>03/23/2022</a:t>
            </a:fld>
            <a:endParaRPr lang="cs-IE"/>
          </a:p>
        </p:txBody>
      </p:sp>
      <p:sp>
        <p:nvSpPr>
          <p:cNvPr id="6" name="Zástupný symbol pro zápatí 5">
            <a:extLst>
              <a:ext uri="{FF2B5EF4-FFF2-40B4-BE49-F238E27FC236}">
                <a16:creationId xmlns:a16="http://schemas.microsoft.com/office/drawing/2014/main" id="{E6C4A8B0-8B07-F94F-939A-0E0A3936E6B0}"/>
              </a:ext>
            </a:extLst>
          </p:cNvPr>
          <p:cNvSpPr>
            <a:spLocks noGrp="1"/>
          </p:cNvSpPr>
          <p:nvPr>
            <p:ph type="ftr" sz="quarter" idx="11"/>
          </p:nvPr>
        </p:nvSpPr>
        <p:spPr/>
        <p:txBody>
          <a:bodyPr/>
          <a:lstStyle/>
          <a:p>
            <a:endParaRPr lang="cs-IE"/>
          </a:p>
        </p:txBody>
      </p:sp>
      <p:sp>
        <p:nvSpPr>
          <p:cNvPr id="7" name="Zástupný symbol pro číslo snímku 6">
            <a:extLst>
              <a:ext uri="{FF2B5EF4-FFF2-40B4-BE49-F238E27FC236}">
                <a16:creationId xmlns:a16="http://schemas.microsoft.com/office/drawing/2014/main" id="{330FDF43-5CD1-4D42-BC18-F62E88CF0429}"/>
              </a:ext>
            </a:extLst>
          </p:cNvPr>
          <p:cNvSpPr>
            <a:spLocks noGrp="1"/>
          </p:cNvSpPr>
          <p:nvPr>
            <p:ph type="sldNum" sz="quarter" idx="12"/>
          </p:nvPr>
        </p:nvSpPr>
        <p:spPr/>
        <p:txBody>
          <a:bodyPr/>
          <a:lstStyle/>
          <a:p>
            <a:fld id="{51CA93D9-142E-0148-B866-A20B785ED89D}" type="slidenum">
              <a:rPr lang="cs-IE" smtClean="0"/>
              <a:t>‹#›</a:t>
            </a:fld>
            <a:endParaRPr lang="cs-IE"/>
          </a:p>
        </p:txBody>
      </p:sp>
    </p:spTree>
    <p:extLst>
      <p:ext uri="{BB962C8B-B14F-4D97-AF65-F5344CB8AC3E}">
        <p14:creationId xmlns:p14="http://schemas.microsoft.com/office/powerpoint/2010/main" val="3641928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CD7DAE-1FAB-3641-A3C7-D99F8AB41BE7}"/>
              </a:ext>
            </a:extLst>
          </p:cNvPr>
          <p:cNvSpPr>
            <a:spLocks noGrp="1"/>
          </p:cNvSpPr>
          <p:nvPr>
            <p:ph type="title"/>
          </p:nvPr>
        </p:nvSpPr>
        <p:spPr>
          <a:xfrm>
            <a:off x="839788" y="365125"/>
            <a:ext cx="10515600" cy="1325563"/>
          </a:xfrm>
        </p:spPr>
        <p:txBody>
          <a:bodyPr/>
          <a:lstStyle/>
          <a:p>
            <a:r>
              <a:rPr lang="cs-CZ"/>
              <a:t>Kliknutím lze upravit styl.</a:t>
            </a:r>
            <a:endParaRPr lang="cs-IE"/>
          </a:p>
        </p:txBody>
      </p:sp>
      <p:sp>
        <p:nvSpPr>
          <p:cNvPr id="3" name="Zástupný text 2">
            <a:extLst>
              <a:ext uri="{FF2B5EF4-FFF2-40B4-BE49-F238E27FC236}">
                <a16:creationId xmlns:a16="http://schemas.microsoft.com/office/drawing/2014/main" id="{FE9BE60B-C34F-9642-9EDC-E4330AD45E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156C3DF-0513-A844-995E-3802A574115E}"/>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IE"/>
          </a:p>
        </p:txBody>
      </p:sp>
      <p:sp>
        <p:nvSpPr>
          <p:cNvPr id="5" name="Zástupný text 4">
            <a:extLst>
              <a:ext uri="{FF2B5EF4-FFF2-40B4-BE49-F238E27FC236}">
                <a16:creationId xmlns:a16="http://schemas.microsoft.com/office/drawing/2014/main" id="{7050C428-B8C3-9249-B41E-DDC4B71926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9CC61B8A-267E-3645-8213-5670E763D7FD}"/>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IE"/>
          </a:p>
        </p:txBody>
      </p:sp>
      <p:sp>
        <p:nvSpPr>
          <p:cNvPr id="7" name="Zástupný symbol pro datum 6">
            <a:extLst>
              <a:ext uri="{FF2B5EF4-FFF2-40B4-BE49-F238E27FC236}">
                <a16:creationId xmlns:a16="http://schemas.microsoft.com/office/drawing/2014/main" id="{8D0051F7-83F1-BB46-9AE6-81F1BDB58A19}"/>
              </a:ext>
            </a:extLst>
          </p:cNvPr>
          <p:cNvSpPr>
            <a:spLocks noGrp="1"/>
          </p:cNvSpPr>
          <p:nvPr>
            <p:ph type="dt" sz="half" idx="10"/>
          </p:nvPr>
        </p:nvSpPr>
        <p:spPr/>
        <p:txBody>
          <a:bodyPr/>
          <a:lstStyle/>
          <a:p>
            <a:fld id="{E31ED8FA-5E7D-6D41-8425-1498461CBEC3}" type="datetimeFigureOut">
              <a:rPr lang="cs-IE" smtClean="0"/>
              <a:t>03/23/2022</a:t>
            </a:fld>
            <a:endParaRPr lang="cs-IE"/>
          </a:p>
        </p:txBody>
      </p:sp>
      <p:sp>
        <p:nvSpPr>
          <p:cNvPr id="8" name="Zástupný symbol pro zápatí 7">
            <a:extLst>
              <a:ext uri="{FF2B5EF4-FFF2-40B4-BE49-F238E27FC236}">
                <a16:creationId xmlns:a16="http://schemas.microsoft.com/office/drawing/2014/main" id="{2E8FE866-EF7A-E141-A074-06F77A082287}"/>
              </a:ext>
            </a:extLst>
          </p:cNvPr>
          <p:cNvSpPr>
            <a:spLocks noGrp="1"/>
          </p:cNvSpPr>
          <p:nvPr>
            <p:ph type="ftr" sz="quarter" idx="11"/>
          </p:nvPr>
        </p:nvSpPr>
        <p:spPr/>
        <p:txBody>
          <a:bodyPr/>
          <a:lstStyle/>
          <a:p>
            <a:endParaRPr lang="cs-IE"/>
          </a:p>
        </p:txBody>
      </p:sp>
      <p:sp>
        <p:nvSpPr>
          <p:cNvPr id="9" name="Zástupný symbol pro číslo snímku 8">
            <a:extLst>
              <a:ext uri="{FF2B5EF4-FFF2-40B4-BE49-F238E27FC236}">
                <a16:creationId xmlns:a16="http://schemas.microsoft.com/office/drawing/2014/main" id="{58406E42-A8CE-A64E-AD2C-C10BD784BA71}"/>
              </a:ext>
            </a:extLst>
          </p:cNvPr>
          <p:cNvSpPr>
            <a:spLocks noGrp="1"/>
          </p:cNvSpPr>
          <p:nvPr>
            <p:ph type="sldNum" sz="quarter" idx="12"/>
          </p:nvPr>
        </p:nvSpPr>
        <p:spPr/>
        <p:txBody>
          <a:bodyPr/>
          <a:lstStyle/>
          <a:p>
            <a:fld id="{51CA93D9-142E-0148-B866-A20B785ED89D}" type="slidenum">
              <a:rPr lang="cs-IE" smtClean="0"/>
              <a:t>‹#›</a:t>
            </a:fld>
            <a:endParaRPr lang="cs-IE"/>
          </a:p>
        </p:txBody>
      </p:sp>
    </p:spTree>
    <p:extLst>
      <p:ext uri="{BB962C8B-B14F-4D97-AF65-F5344CB8AC3E}">
        <p14:creationId xmlns:p14="http://schemas.microsoft.com/office/powerpoint/2010/main" val="423415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DCA2F5-BAED-1E47-86B9-069965BD55ED}"/>
              </a:ext>
            </a:extLst>
          </p:cNvPr>
          <p:cNvSpPr>
            <a:spLocks noGrp="1"/>
          </p:cNvSpPr>
          <p:nvPr>
            <p:ph type="title"/>
          </p:nvPr>
        </p:nvSpPr>
        <p:spPr/>
        <p:txBody>
          <a:bodyPr/>
          <a:lstStyle/>
          <a:p>
            <a:r>
              <a:rPr lang="cs-CZ"/>
              <a:t>Kliknutím lze upravit styl.</a:t>
            </a:r>
            <a:endParaRPr lang="cs-IE"/>
          </a:p>
        </p:txBody>
      </p:sp>
      <p:sp>
        <p:nvSpPr>
          <p:cNvPr id="3" name="Zástupný symbol pro datum 2">
            <a:extLst>
              <a:ext uri="{FF2B5EF4-FFF2-40B4-BE49-F238E27FC236}">
                <a16:creationId xmlns:a16="http://schemas.microsoft.com/office/drawing/2014/main" id="{450886B4-97B1-C348-B4CB-94A1A66059F9}"/>
              </a:ext>
            </a:extLst>
          </p:cNvPr>
          <p:cNvSpPr>
            <a:spLocks noGrp="1"/>
          </p:cNvSpPr>
          <p:nvPr>
            <p:ph type="dt" sz="half" idx="10"/>
          </p:nvPr>
        </p:nvSpPr>
        <p:spPr/>
        <p:txBody>
          <a:bodyPr/>
          <a:lstStyle/>
          <a:p>
            <a:fld id="{E31ED8FA-5E7D-6D41-8425-1498461CBEC3}" type="datetimeFigureOut">
              <a:rPr lang="cs-IE" smtClean="0"/>
              <a:t>03/23/2022</a:t>
            </a:fld>
            <a:endParaRPr lang="cs-IE"/>
          </a:p>
        </p:txBody>
      </p:sp>
      <p:sp>
        <p:nvSpPr>
          <p:cNvPr id="4" name="Zástupný symbol pro zápatí 3">
            <a:extLst>
              <a:ext uri="{FF2B5EF4-FFF2-40B4-BE49-F238E27FC236}">
                <a16:creationId xmlns:a16="http://schemas.microsoft.com/office/drawing/2014/main" id="{22826110-5BF5-1344-BDE6-1EC76284351D}"/>
              </a:ext>
            </a:extLst>
          </p:cNvPr>
          <p:cNvSpPr>
            <a:spLocks noGrp="1"/>
          </p:cNvSpPr>
          <p:nvPr>
            <p:ph type="ftr" sz="quarter" idx="11"/>
          </p:nvPr>
        </p:nvSpPr>
        <p:spPr/>
        <p:txBody>
          <a:bodyPr/>
          <a:lstStyle/>
          <a:p>
            <a:endParaRPr lang="cs-IE"/>
          </a:p>
        </p:txBody>
      </p:sp>
      <p:sp>
        <p:nvSpPr>
          <p:cNvPr id="5" name="Zástupný symbol pro číslo snímku 4">
            <a:extLst>
              <a:ext uri="{FF2B5EF4-FFF2-40B4-BE49-F238E27FC236}">
                <a16:creationId xmlns:a16="http://schemas.microsoft.com/office/drawing/2014/main" id="{17FD4D10-1965-B64D-ADA6-F7DA337FD304}"/>
              </a:ext>
            </a:extLst>
          </p:cNvPr>
          <p:cNvSpPr>
            <a:spLocks noGrp="1"/>
          </p:cNvSpPr>
          <p:nvPr>
            <p:ph type="sldNum" sz="quarter" idx="12"/>
          </p:nvPr>
        </p:nvSpPr>
        <p:spPr/>
        <p:txBody>
          <a:bodyPr/>
          <a:lstStyle/>
          <a:p>
            <a:fld id="{51CA93D9-142E-0148-B866-A20B785ED89D}" type="slidenum">
              <a:rPr lang="cs-IE" smtClean="0"/>
              <a:t>‹#›</a:t>
            </a:fld>
            <a:endParaRPr lang="cs-IE"/>
          </a:p>
        </p:txBody>
      </p:sp>
    </p:spTree>
    <p:extLst>
      <p:ext uri="{BB962C8B-B14F-4D97-AF65-F5344CB8AC3E}">
        <p14:creationId xmlns:p14="http://schemas.microsoft.com/office/powerpoint/2010/main" val="184401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8BDC54EB-F8B3-0A4F-B904-0F0F00CF4B1B}"/>
              </a:ext>
            </a:extLst>
          </p:cNvPr>
          <p:cNvSpPr>
            <a:spLocks noGrp="1"/>
          </p:cNvSpPr>
          <p:nvPr>
            <p:ph type="dt" sz="half" idx="10"/>
          </p:nvPr>
        </p:nvSpPr>
        <p:spPr/>
        <p:txBody>
          <a:bodyPr/>
          <a:lstStyle/>
          <a:p>
            <a:fld id="{E31ED8FA-5E7D-6D41-8425-1498461CBEC3}" type="datetimeFigureOut">
              <a:rPr lang="cs-IE" smtClean="0"/>
              <a:t>03/23/2022</a:t>
            </a:fld>
            <a:endParaRPr lang="cs-IE"/>
          </a:p>
        </p:txBody>
      </p:sp>
      <p:sp>
        <p:nvSpPr>
          <p:cNvPr id="3" name="Zástupný symbol pro zápatí 2">
            <a:extLst>
              <a:ext uri="{FF2B5EF4-FFF2-40B4-BE49-F238E27FC236}">
                <a16:creationId xmlns:a16="http://schemas.microsoft.com/office/drawing/2014/main" id="{7C3B71B3-963E-6D4D-A8B1-DAC40DF0CAD2}"/>
              </a:ext>
            </a:extLst>
          </p:cNvPr>
          <p:cNvSpPr>
            <a:spLocks noGrp="1"/>
          </p:cNvSpPr>
          <p:nvPr>
            <p:ph type="ftr" sz="quarter" idx="11"/>
          </p:nvPr>
        </p:nvSpPr>
        <p:spPr/>
        <p:txBody>
          <a:bodyPr/>
          <a:lstStyle/>
          <a:p>
            <a:endParaRPr lang="cs-IE"/>
          </a:p>
        </p:txBody>
      </p:sp>
      <p:sp>
        <p:nvSpPr>
          <p:cNvPr id="4" name="Zástupný symbol pro číslo snímku 3">
            <a:extLst>
              <a:ext uri="{FF2B5EF4-FFF2-40B4-BE49-F238E27FC236}">
                <a16:creationId xmlns:a16="http://schemas.microsoft.com/office/drawing/2014/main" id="{5ED1C1E4-E5B3-4B4C-90C4-3C08BCC95B3B}"/>
              </a:ext>
            </a:extLst>
          </p:cNvPr>
          <p:cNvSpPr>
            <a:spLocks noGrp="1"/>
          </p:cNvSpPr>
          <p:nvPr>
            <p:ph type="sldNum" sz="quarter" idx="12"/>
          </p:nvPr>
        </p:nvSpPr>
        <p:spPr/>
        <p:txBody>
          <a:bodyPr/>
          <a:lstStyle/>
          <a:p>
            <a:fld id="{51CA93D9-142E-0148-B866-A20B785ED89D}" type="slidenum">
              <a:rPr lang="cs-IE" smtClean="0"/>
              <a:t>‹#›</a:t>
            </a:fld>
            <a:endParaRPr lang="cs-IE"/>
          </a:p>
        </p:txBody>
      </p:sp>
    </p:spTree>
    <p:extLst>
      <p:ext uri="{BB962C8B-B14F-4D97-AF65-F5344CB8AC3E}">
        <p14:creationId xmlns:p14="http://schemas.microsoft.com/office/powerpoint/2010/main" val="30470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E9AA56-493B-E14B-A704-84DF23597A5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cs-IE"/>
          </a:p>
        </p:txBody>
      </p:sp>
      <p:sp>
        <p:nvSpPr>
          <p:cNvPr id="3" name="Zástupný obsah 2">
            <a:extLst>
              <a:ext uri="{FF2B5EF4-FFF2-40B4-BE49-F238E27FC236}">
                <a16:creationId xmlns:a16="http://schemas.microsoft.com/office/drawing/2014/main" id="{42AE17DA-E8F4-454F-85DC-6AAA3D9842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IE"/>
          </a:p>
        </p:txBody>
      </p:sp>
      <p:sp>
        <p:nvSpPr>
          <p:cNvPr id="4" name="Zástupný text 3">
            <a:extLst>
              <a:ext uri="{FF2B5EF4-FFF2-40B4-BE49-F238E27FC236}">
                <a16:creationId xmlns:a16="http://schemas.microsoft.com/office/drawing/2014/main" id="{AFF61F02-57B6-3047-AC4E-685438D448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4EFCCD3-684B-0347-9924-A0AD26F414C3}"/>
              </a:ext>
            </a:extLst>
          </p:cNvPr>
          <p:cNvSpPr>
            <a:spLocks noGrp="1"/>
          </p:cNvSpPr>
          <p:nvPr>
            <p:ph type="dt" sz="half" idx="10"/>
          </p:nvPr>
        </p:nvSpPr>
        <p:spPr/>
        <p:txBody>
          <a:bodyPr/>
          <a:lstStyle/>
          <a:p>
            <a:fld id="{E31ED8FA-5E7D-6D41-8425-1498461CBEC3}" type="datetimeFigureOut">
              <a:rPr lang="cs-IE" smtClean="0"/>
              <a:t>03/23/2022</a:t>
            </a:fld>
            <a:endParaRPr lang="cs-IE"/>
          </a:p>
        </p:txBody>
      </p:sp>
      <p:sp>
        <p:nvSpPr>
          <p:cNvPr id="6" name="Zástupný symbol pro zápatí 5">
            <a:extLst>
              <a:ext uri="{FF2B5EF4-FFF2-40B4-BE49-F238E27FC236}">
                <a16:creationId xmlns:a16="http://schemas.microsoft.com/office/drawing/2014/main" id="{AAAE8EC0-2A9B-7E4C-A4EA-D82B5C82C63F}"/>
              </a:ext>
            </a:extLst>
          </p:cNvPr>
          <p:cNvSpPr>
            <a:spLocks noGrp="1"/>
          </p:cNvSpPr>
          <p:nvPr>
            <p:ph type="ftr" sz="quarter" idx="11"/>
          </p:nvPr>
        </p:nvSpPr>
        <p:spPr/>
        <p:txBody>
          <a:bodyPr/>
          <a:lstStyle/>
          <a:p>
            <a:endParaRPr lang="cs-IE"/>
          </a:p>
        </p:txBody>
      </p:sp>
      <p:sp>
        <p:nvSpPr>
          <p:cNvPr id="7" name="Zástupný symbol pro číslo snímku 6">
            <a:extLst>
              <a:ext uri="{FF2B5EF4-FFF2-40B4-BE49-F238E27FC236}">
                <a16:creationId xmlns:a16="http://schemas.microsoft.com/office/drawing/2014/main" id="{B1A418B9-2A9D-5D49-8562-12B8C05C1B12}"/>
              </a:ext>
            </a:extLst>
          </p:cNvPr>
          <p:cNvSpPr>
            <a:spLocks noGrp="1"/>
          </p:cNvSpPr>
          <p:nvPr>
            <p:ph type="sldNum" sz="quarter" idx="12"/>
          </p:nvPr>
        </p:nvSpPr>
        <p:spPr/>
        <p:txBody>
          <a:bodyPr/>
          <a:lstStyle/>
          <a:p>
            <a:fld id="{51CA93D9-142E-0148-B866-A20B785ED89D}" type="slidenum">
              <a:rPr lang="cs-IE" smtClean="0"/>
              <a:t>‹#›</a:t>
            </a:fld>
            <a:endParaRPr lang="cs-IE"/>
          </a:p>
        </p:txBody>
      </p:sp>
    </p:spTree>
    <p:extLst>
      <p:ext uri="{BB962C8B-B14F-4D97-AF65-F5344CB8AC3E}">
        <p14:creationId xmlns:p14="http://schemas.microsoft.com/office/powerpoint/2010/main" val="1413828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39B3DE-710D-3B49-9E5C-A2EC752B3FE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cs-IE"/>
          </a:p>
        </p:txBody>
      </p:sp>
      <p:sp>
        <p:nvSpPr>
          <p:cNvPr id="3" name="Zástupný symbol obrázku 2">
            <a:extLst>
              <a:ext uri="{FF2B5EF4-FFF2-40B4-BE49-F238E27FC236}">
                <a16:creationId xmlns:a16="http://schemas.microsoft.com/office/drawing/2014/main" id="{FCA7BCDF-8B28-B841-A3B0-956D4C19A7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IE"/>
          </a:p>
        </p:txBody>
      </p:sp>
      <p:sp>
        <p:nvSpPr>
          <p:cNvPr id="4" name="Zástupný text 3">
            <a:extLst>
              <a:ext uri="{FF2B5EF4-FFF2-40B4-BE49-F238E27FC236}">
                <a16:creationId xmlns:a16="http://schemas.microsoft.com/office/drawing/2014/main" id="{6BD98BB8-4ABE-5141-B828-CBE0819A4A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7E5C913-9078-3D4E-98FE-B1FB83183D99}"/>
              </a:ext>
            </a:extLst>
          </p:cNvPr>
          <p:cNvSpPr>
            <a:spLocks noGrp="1"/>
          </p:cNvSpPr>
          <p:nvPr>
            <p:ph type="dt" sz="half" idx="10"/>
          </p:nvPr>
        </p:nvSpPr>
        <p:spPr/>
        <p:txBody>
          <a:bodyPr/>
          <a:lstStyle/>
          <a:p>
            <a:fld id="{E31ED8FA-5E7D-6D41-8425-1498461CBEC3}" type="datetimeFigureOut">
              <a:rPr lang="cs-IE" smtClean="0"/>
              <a:t>03/23/2022</a:t>
            </a:fld>
            <a:endParaRPr lang="cs-IE"/>
          </a:p>
        </p:txBody>
      </p:sp>
      <p:sp>
        <p:nvSpPr>
          <p:cNvPr id="6" name="Zástupný symbol pro zápatí 5">
            <a:extLst>
              <a:ext uri="{FF2B5EF4-FFF2-40B4-BE49-F238E27FC236}">
                <a16:creationId xmlns:a16="http://schemas.microsoft.com/office/drawing/2014/main" id="{E8D503A9-D608-464E-8180-A1433AACACE6}"/>
              </a:ext>
            </a:extLst>
          </p:cNvPr>
          <p:cNvSpPr>
            <a:spLocks noGrp="1"/>
          </p:cNvSpPr>
          <p:nvPr>
            <p:ph type="ftr" sz="quarter" idx="11"/>
          </p:nvPr>
        </p:nvSpPr>
        <p:spPr/>
        <p:txBody>
          <a:bodyPr/>
          <a:lstStyle/>
          <a:p>
            <a:endParaRPr lang="cs-IE"/>
          </a:p>
        </p:txBody>
      </p:sp>
      <p:sp>
        <p:nvSpPr>
          <p:cNvPr id="7" name="Zástupný symbol pro číslo snímku 6">
            <a:extLst>
              <a:ext uri="{FF2B5EF4-FFF2-40B4-BE49-F238E27FC236}">
                <a16:creationId xmlns:a16="http://schemas.microsoft.com/office/drawing/2014/main" id="{6AEAAD2F-40C4-1744-873B-01631A070D7E}"/>
              </a:ext>
            </a:extLst>
          </p:cNvPr>
          <p:cNvSpPr>
            <a:spLocks noGrp="1"/>
          </p:cNvSpPr>
          <p:nvPr>
            <p:ph type="sldNum" sz="quarter" idx="12"/>
          </p:nvPr>
        </p:nvSpPr>
        <p:spPr/>
        <p:txBody>
          <a:bodyPr/>
          <a:lstStyle/>
          <a:p>
            <a:fld id="{51CA93D9-142E-0148-B866-A20B785ED89D}" type="slidenum">
              <a:rPr lang="cs-IE" smtClean="0"/>
              <a:t>‹#›</a:t>
            </a:fld>
            <a:endParaRPr lang="cs-IE"/>
          </a:p>
        </p:txBody>
      </p:sp>
    </p:spTree>
    <p:extLst>
      <p:ext uri="{BB962C8B-B14F-4D97-AF65-F5344CB8AC3E}">
        <p14:creationId xmlns:p14="http://schemas.microsoft.com/office/powerpoint/2010/main" val="306637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4B1D74D-3960-4548-9153-F655DBE5F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cs-IE"/>
          </a:p>
        </p:txBody>
      </p:sp>
      <p:sp>
        <p:nvSpPr>
          <p:cNvPr id="3" name="Zástupný text 2">
            <a:extLst>
              <a:ext uri="{FF2B5EF4-FFF2-40B4-BE49-F238E27FC236}">
                <a16:creationId xmlns:a16="http://schemas.microsoft.com/office/drawing/2014/main" id="{07081C03-8523-9048-A375-08C467C1A3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IE"/>
          </a:p>
        </p:txBody>
      </p:sp>
      <p:sp>
        <p:nvSpPr>
          <p:cNvPr id="4" name="Zástupný symbol pro datum 3">
            <a:extLst>
              <a:ext uri="{FF2B5EF4-FFF2-40B4-BE49-F238E27FC236}">
                <a16:creationId xmlns:a16="http://schemas.microsoft.com/office/drawing/2014/main" id="{4E298BC8-E85C-0542-AE5C-B918C8B6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ED8FA-5E7D-6D41-8425-1498461CBEC3}" type="datetimeFigureOut">
              <a:rPr lang="cs-IE" smtClean="0"/>
              <a:t>03/23/2022</a:t>
            </a:fld>
            <a:endParaRPr lang="cs-IE"/>
          </a:p>
        </p:txBody>
      </p:sp>
      <p:sp>
        <p:nvSpPr>
          <p:cNvPr id="5" name="Zástupný symbol pro zápatí 4">
            <a:extLst>
              <a:ext uri="{FF2B5EF4-FFF2-40B4-BE49-F238E27FC236}">
                <a16:creationId xmlns:a16="http://schemas.microsoft.com/office/drawing/2014/main" id="{6DEC0F68-5276-B740-9413-69A6FDB999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IE"/>
          </a:p>
        </p:txBody>
      </p:sp>
      <p:sp>
        <p:nvSpPr>
          <p:cNvPr id="6" name="Zástupný symbol pro číslo snímku 5">
            <a:extLst>
              <a:ext uri="{FF2B5EF4-FFF2-40B4-BE49-F238E27FC236}">
                <a16:creationId xmlns:a16="http://schemas.microsoft.com/office/drawing/2014/main" id="{CE7FCE81-517B-4048-9BD3-C42E0AEDE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CA93D9-142E-0148-B866-A20B785ED89D}" type="slidenum">
              <a:rPr lang="cs-IE" smtClean="0"/>
              <a:t>‹#›</a:t>
            </a:fld>
            <a:endParaRPr lang="cs-IE"/>
          </a:p>
        </p:txBody>
      </p:sp>
    </p:spTree>
    <p:extLst>
      <p:ext uri="{BB962C8B-B14F-4D97-AF65-F5344CB8AC3E}">
        <p14:creationId xmlns:p14="http://schemas.microsoft.com/office/powerpoint/2010/main" val="3567373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I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diagramQuickStyle" Target="../diagrams/quickStyle2.xml"/><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diagramLayout" Target="../diagrams/layout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svg"/><Relationship Id="rId11" Type="http://schemas.openxmlformats.org/officeDocument/2006/relationships/diagramData" Target="../diagrams/data2.xml"/><Relationship Id="rId5" Type="http://schemas.openxmlformats.org/officeDocument/2006/relationships/image" Target="../media/image24.png"/><Relationship Id="rId15" Type="http://schemas.microsoft.com/office/2007/relationships/diagramDrawing" Target="../diagrams/drawing2.xml"/><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diagramColors" Target="../diagrams/colors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hyperlink" Target="https://iaia.org/webinars.php"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6622"/>
          <a:stretch/>
        </p:blipFill>
        <p:spPr>
          <a:xfrm>
            <a:off x="0" y="1427866"/>
            <a:ext cx="12192000" cy="4929512"/>
          </a:xfrm>
          <a:prstGeom prst="rect">
            <a:avLst/>
          </a:prstGeom>
        </p:spPr>
      </p:pic>
      <p:sp>
        <p:nvSpPr>
          <p:cNvPr id="4" name="Title 1"/>
          <p:cNvSpPr txBox="1">
            <a:spLocks/>
          </p:cNvSpPr>
          <p:nvPr/>
        </p:nvSpPr>
        <p:spPr>
          <a:xfrm>
            <a:off x="0" y="873457"/>
            <a:ext cx="12192000" cy="1108819"/>
          </a:xfrm>
          <a:prstGeom prst="rect">
            <a:avLst/>
          </a:prstGeom>
        </p:spPr>
        <p:txBody>
          <a:bodyPr vert="horz" lIns="91440" tIns="45720" rIns="91440" bIns="45720"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cap="all" dirty="0"/>
              <a:t>EU taxonomy of sustainable activities: </a:t>
            </a:r>
          </a:p>
          <a:p>
            <a:r>
              <a:rPr lang="en-US" sz="3600" cap="all" dirty="0"/>
              <a:t>Implications for IA systems</a:t>
            </a:r>
          </a:p>
        </p:txBody>
      </p:sp>
      <p:sp>
        <p:nvSpPr>
          <p:cNvPr id="5" name="Title 1"/>
          <p:cNvSpPr txBox="1">
            <a:spLocks/>
          </p:cNvSpPr>
          <p:nvPr/>
        </p:nvSpPr>
        <p:spPr>
          <a:xfrm>
            <a:off x="6977495" y="2155763"/>
            <a:ext cx="3792071" cy="825004"/>
          </a:xfrm>
          <a:prstGeom prst="rect">
            <a:avLst/>
          </a:prstGeom>
        </p:spPr>
        <p:txBody>
          <a:bodyPr vert="horz" lIns="91440" tIns="45720" rIns="91440" bIns="45720" rtlCol="0" anchor="ctr" anchorCtr="0">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r"/>
            <a:r>
              <a:rPr lang="en-US" sz="2800" i="1" dirty="0"/>
              <a:t>23 March 2022</a:t>
            </a:r>
            <a:endParaRPr lang="en-CA" sz="2800" i="1" dirty="0"/>
          </a:p>
        </p:txBody>
      </p:sp>
    </p:spTree>
    <p:extLst>
      <p:ext uri="{BB962C8B-B14F-4D97-AF65-F5344CB8AC3E}">
        <p14:creationId xmlns:p14="http://schemas.microsoft.com/office/powerpoint/2010/main" val="71391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7">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EEBE18D-DA9E-0746-8C77-AABC93F170B7}"/>
              </a:ext>
            </a:extLst>
          </p:cNvPr>
          <p:cNvSpPr>
            <a:spLocks noGrp="1"/>
          </p:cNvSpPr>
          <p:nvPr>
            <p:ph type="title"/>
          </p:nvPr>
        </p:nvSpPr>
        <p:spPr>
          <a:xfrm>
            <a:off x="1036684" y="632901"/>
            <a:ext cx="3888999" cy="6050514"/>
          </a:xfrm>
        </p:spPr>
        <p:txBody>
          <a:bodyPr vert="horz" lIns="91440" tIns="45720" rIns="91440" bIns="45720" rtlCol="0" anchor="b">
            <a:normAutofit/>
          </a:bodyPr>
          <a:lstStyle/>
          <a:p>
            <a:r>
              <a:rPr lang="en-US" sz="3100" b="1" dirty="0"/>
              <a:t>Guidance documents for spending these resources</a:t>
            </a:r>
            <a:br>
              <a:rPr lang="en-US" sz="3100" dirty="0"/>
            </a:br>
            <a:br>
              <a:rPr lang="en-US" sz="3100" dirty="0"/>
            </a:br>
            <a:br>
              <a:rPr lang="en-US" sz="3100" dirty="0"/>
            </a:br>
            <a:r>
              <a:rPr lang="en-US" sz="2000" dirty="0"/>
              <a:t>Climate Bonds Initiative in 2012</a:t>
            </a:r>
            <a:br>
              <a:rPr lang="en-US" sz="2000" dirty="0"/>
            </a:br>
            <a:br>
              <a:rPr lang="en-US" sz="3100" dirty="0"/>
            </a:br>
            <a:r>
              <a:rPr lang="en-US" sz="2000" dirty="0"/>
              <a:t>China‘s Green Bond Endorsed Projects Catalogue</a:t>
            </a:r>
            <a:br>
              <a:rPr lang="en-US" sz="2000" dirty="0"/>
            </a:br>
            <a:br>
              <a:rPr lang="en-US" sz="2000" dirty="0"/>
            </a:br>
            <a:r>
              <a:rPr lang="en-US" sz="2000" dirty="0"/>
              <a:t>EU Taxonomy of Sustainable Activities</a:t>
            </a:r>
            <a:br>
              <a:rPr lang="en-US" sz="2000" dirty="0"/>
            </a:br>
            <a:br>
              <a:rPr lang="en-US" sz="2000" dirty="0"/>
            </a:br>
            <a:r>
              <a:rPr lang="en-US" sz="2000" dirty="0"/>
              <a:t>UK, Canada, Viet Nam…</a:t>
            </a:r>
            <a:br>
              <a:rPr lang="en-US" sz="2000" dirty="0"/>
            </a:br>
            <a:endParaRPr lang="en-US" sz="3100" dirty="0"/>
          </a:p>
        </p:txBody>
      </p:sp>
      <p:sp>
        <p:nvSpPr>
          <p:cNvPr id="40" name="Rectangle 3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43"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Zástupný obsah 4" descr="Obsah obrázku text, strom&#10;&#10;Popis byl vytvořen automaticky">
            <a:extLst>
              <a:ext uri="{FF2B5EF4-FFF2-40B4-BE49-F238E27FC236}">
                <a16:creationId xmlns:a16="http://schemas.microsoft.com/office/drawing/2014/main" id="{89C944D2-8D99-3045-AAAB-19BB4559922E}"/>
              </a:ext>
            </a:extLst>
          </p:cNvPr>
          <p:cNvPicPr>
            <a:picLocks noChangeAspect="1"/>
          </p:cNvPicPr>
          <p:nvPr/>
        </p:nvPicPr>
        <p:blipFill rotWithShape="1">
          <a:blip r:embed="rId3"/>
          <a:srcRect l="3134" r="43008"/>
          <a:stretch/>
        </p:blipFill>
        <p:spPr>
          <a:xfrm>
            <a:off x="5509008" y="413443"/>
            <a:ext cx="6428067" cy="2655585"/>
          </a:xfrm>
          <a:prstGeom prst="rect">
            <a:avLst/>
          </a:prstGeom>
        </p:spPr>
      </p:pic>
      <p:sp>
        <p:nvSpPr>
          <p:cNvPr id="64" name="Rectangle 6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6">
            <a:extLst>
              <a:ext uri="{FF2B5EF4-FFF2-40B4-BE49-F238E27FC236}">
                <a16:creationId xmlns:a16="http://schemas.microsoft.com/office/drawing/2014/main" id="{BD675492-CDD0-F54C-AB9C-05C2E2C9423C}"/>
              </a:ext>
            </a:extLst>
          </p:cNvPr>
          <p:cNvPicPr>
            <a:picLocks noChangeAspect="1"/>
          </p:cNvPicPr>
          <p:nvPr/>
        </p:nvPicPr>
        <p:blipFill>
          <a:blip r:embed="rId4"/>
          <a:stretch>
            <a:fillRect/>
          </a:stretch>
        </p:blipFill>
        <p:spPr>
          <a:xfrm>
            <a:off x="5596334" y="3482471"/>
            <a:ext cx="6253415" cy="3126707"/>
          </a:xfrm>
          <a:prstGeom prst="rect">
            <a:avLst/>
          </a:prstGeom>
        </p:spPr>
      </p:pic>
    </p:spTree>
    <p:extLst>
      <p:ext uri="{BB962C8B-B14F-4D97-AF65-F5344CB8AC3E}">
        <p14:creationId xmlns:p14="http://schemas.microsoft.com/office/powerpoint/2010/main" val="262318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E137C-299B-43DE-BF8A-A566229A2EE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5EB015E-BEC8-46F1-AF5E-D7CDFEA026E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EA4D677-18CC-4DE5-9819-399AAA64680A}"/>
              </a:ext>
            </a:extLst>
          </p:cNvPr>
          <p:cNvPicPr>
            <a:picLocks noChangeAspect="1"/>
          </p:cNvPicPr>
          <p:nvPr/>
        </p:nvPicPr>
        <p:blipFill>
          <a:blip r:embed="rId3"/>
          <a:stretch>
            <a:fillRect/>
          </a:stretch>
        </p:blipFill>
        <p:spPr>
          <a:xfrm>
            <a:off x="363087" y="0"/>
            <a:ext cx="11465825" cy="6876025"/>
          </a:xfrm>
          <a:prstGeom prst="rect">
            <a:avLst/>
          </a:prstGeom>
        </p:spPr>
      </p:pic>
      <p:sp>
        <p:nvSpPr>
          <p:cNvPr id="5" name="Content Placeholder 49">
            <a:extLst>
              <a:ext uri="{FF2B5EF4-FFF2-40B4-BE49-F238E27FC236}">
                <a16:creationId xmlns:a16="http://schemas.microsoft.com/office/drawing/2014/main" id="{A53F7A45-470C-4CEB-AD87-1C9EF1829582}"/>
              </a:ext>
            </a:extLst>
          </p:cNvPr>
          <p:cNvSpPr txBox="1">
            <a:spLocks/>
          </p:cNvSpPr>
          <p:nvPr/>
        </p:nvSpPr>
        <p:spPr>
          <a:xfrm>
            <a:off x="4076700" y="6280843"/>
            <a:ext cx="5410200" cy="577157"/>
          </a:xfrm>
          <a:prstGeom prst="rect">
            <a:avLst/>
          </a:prstGeom>
          <a:solidFill>
            <a:schemeClr val="tx1"/>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defRPr/>
            </a:pPr>
            <a:r>
              <a:rPr lang="en-US" sz="1400" dirty="0">
                <a:solidFill>
                  <a:schemeClr val="bg1"/>
                </a:solidFill>
              </a:rPr>
              <a:t>As of October 2021, over 30 jurisdictions were developing ‘green’ investment Taxonomies (Source: Future of Sustainable Data Alliance)</a:t>
            </a:r>
          </a:p>
        </p:txBody>
      </p:sp>
    </p:spTree>
    <p:extLst>
      <p:ext uri="{BB962C8B-B14F-4D97-AF65-F5344CB8AC3E}">
        <p14:creationId xmlns:p14="http://schemas.microsoft.com/office/powerpoint/2010/main" val="847440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Obrázek 2">
            <a:extLst>
              <a:ext uri="{FF2B5EF4-FFF2-40B4-BE49-F238E27FC236}">
                <a16:creationId xmlns:a16="http://schemas.microsoft.com/office/drawing/2014/main" id="{2CFB641D-CD85-D542-BCE8-7BA11CE6D968}"/>
              </a:ext>
            </a:extLst>
          </p:cNvPr>
          <p:cNvPicPr>
            <a:picLocks noChangeAspect="1"/>
          </p:cNvPicPr>
          <p:nvPr/>
        </p:nvPicPr>
        <p:blipFill>
          <a:blip r:embed="rId2"/>
          <a:stretch>
            <a:fillRect/>
          </a:stretch>
        </p:blipFill>
        <p:spPr>
          <a:xfrm>
            <a:off x="449068" y="14068"/>
            <a:ext cx="4854356" cy="6858000"/>
          </a:xfrm>
          <a:prstGeom prst="rect">
            <a:avLst/>
          </a:prstGeom>
        </p:spPr>
      </p:pic>
      <p:pic>
        <p:nvPicPr>
          <p:cNvPr id="9" name="Picture 8">
            <a:extLst>
              <a:ext uri="{FF2B5EF4-FFF2-40B4-BE49-F238E27FC236}">
                <a16:creationId xmlns:a16="http://schemas.microsoft.com/office/drawing/2014/main" id="{4CEFBA11-8D69-4CBE-B15D-C86213907DB3}"/>
              </a:ext>
            </a:extLst>
          </p:cNvPr>
          <p:cNvPicPr>
            <a:picLocks noChangeAspect="1"/>
          </p:cNvPicPr>
          <p:nvPr/>
        </p:nvPicPr>
        <p:blipFill>
          <a:blip r:embed="rId3"/>
          <a:stretch>
            <a:fillRect/>
          </a:stretch>
        </p:blipFill>
        <p:spPr>
          <a:xfrm>
            <a:off x="5329507" y="2069135"/>
            <a:ext cx="6869663" cy="2747865"/>
          </a:xfrm>
          <a:prstGeom prst="rect">
            <a:avLst/>
          </a:prstGeom>
        </p:spPr>
      </p:pic>
    </p:spTree>
    <p:extLst>
      <p:ext uri="{BB962C8B-B14F-4D97-AF65-F5344CB8AC3E}">
        <p14:creationId xmlns:p14="http://schemas.microsoft.com/office/powerpoint/2010/main" val="362421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CEDD175-991E-224B-B492-A6E1EB224BCE}"/>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Six policy environmental objectives of the EU Taxonomy</a:t>
            </a:r>
            <a:endParaRPr lang="cs-CZ" sz="4000" dirty="0">
              <a:solidFill>
                <a:srgbClr val="FFFFFF"/>
              </a:solidFill>
            </a:endParaRPr>
          </a:p>
        </p:txBody>
      </p:sp>
      <p:pic>
        <p:nvPicPr>
          <p:cNvPr id="11" name="Picture 10">
            <a:extLst>
              <a:ext uri="{FF2B5EF4-FFF2-40B4-BE49-F238E27FC236}">
                <a16:creationId xmlns:a16="http://schemas.microsoft.com/office/drawing/2014/main" id="{76932ADC-7E9A-43E9-A0CD-BE0A755EF82B}"/>
              </a:ext>
            </a:extLst>
          </p:cNvPr>
          <p:cNvPicPr>
            <a:picLocks noChangeAspect="1"/>
          </p:cNvPicPr>
          <p:nvPr/>
        </p:nvPicPr>
        <p:blipFill>
          <a:blip r:embed="rId2"/>
          <a:stretch>
            <a:fillRect/>
          </a:stretch>
        </p:blipFill>
        <p:spPr>
          <a:xfrm>
            <a:off x="5408205" y="10138"/>
            <a:ext cx="5136654" cy="6727765"/>
          </a:xfrm>
          <a:prstGeom prst="rect">
            <a:avLst/>
          </a:prstGeom>
        </p:spPr>
      </p:pic>
    </p:spTree>
    <p:extLst>
      <p:ext uri="{BB962C8B-B14F-4D97-AF65-F5344CB8AC3E}">
        <p14:creationId xmlns:p14="http://schemas.microsoft.com/office/powerpoint/2010/main" val="1722081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9413754-A459-944F-AD5D-BA85E33654C1}"/>
              </a:ext>
            </a:extLst>
          </p:cNvPr>
          <p:cNvSpPr>
            <a:spLocks noGrp="1"/>
          </p:cNvSpPr>
          <p:nvPr>
            <p:ph type="title"/>
          </p:nvPr>
        </p:nvSpPr>
        <p:spPr>
          <a:xfrm>
            <a:off x="586478" y="1683756"/>
            <a:ext cx="3115265" cy="2396359"/>
          </a:xfrm>
        </p:spPr>
        <p:txBody>
          <a:bodyPr anchor="b">
            <a:normAutofit/>
          </a:bodyPr>
          <a:lstStyle/>
          <a:p>
            <a:pPr algn="r"/>
            <a:r>
              <a:rPr lang="cs-CZ" sz="4000" dirty="0" err="1">
                <a:solidFill>
                  <a:srgbClr val="FFFFFF"/>
                </a:solidFill>
              </a:rPr>
              <a:t>Each</a:t>
            </a:r>
            <a:r>
              <a:rPr lang="cs-CZ" sz="4000" dirty="0">
                <a:solidFill>
                  <a:srgbClr val="FFFFFF"/>
                </a:solidFill>
              </a:rPr>
              <a:t> EU Taxonomy-</a:t>
            </a:r>
            <a:r>
              <a:rPr lang="cs-CZ" sz="4000" dirty="0" err="1">
                <a:solidFill>
                  <a:srgbClr val="FFFFFF"/>
                </a:solidFill>
              </a:rPr>
              <a:t>compliant</a:t>
            </a:r>
            <a:r>
              <a:rPr lang="cs-CZ" sz="4000" dirty="0">
                <a:solidFill>
                  <a:srgbClr val="FFFFFF"/>
                </a:solidFill>
              </a:rPr>
              <a:t> </a:t>
            </a:r>
            <a:r>
              <a:rPr lang="cs-CZ" sz="4000" dirty="0" err="1">
                <a:solidFill>
                  <a:srgbClr val="FFFFFF"/>
                </a:solidFill>
              </a:rPr>
              <a:t>activity</a:t>
            </a:r>
            <a:endParaRPr lang="cs-CZ" sz="4000" dirty="0">
              <a:solidFill>
                <a:srgbClr val="FFFFFF"/>
              </a:solidFill>
            </a:endParaRPr>
          </a:p>
        </p:txBody>
      </p:sp>
      <p:graphicFrame>
        <p:nvGraphicFramePr>
          <p:cNvPr id="5" name="Zástupný obsah 2">
            <a:extLst>
              <a:ext uri="{FF2B5EF4-FFF2-40B4-BE49-F238E27FC236}">
                <a16:creationId xmlns:a16="http://schemas.microsoft.com/office/drawing/2014/main" id="{0E1AE649-3CBE-0D4E-B32A-5D0A20C599BB}"/>
              </a:ext>
            </a:extLst>
          </p:cNvPr>
          <p:cNvGraphicFramePr>
            <a:graphicFrameLocks noGrp="1"/>
          </p:cNvGraphicFramePr>
          <p:nvPr>
            <p:ph idx="1"/>
            <p:extLst>
              <p:ext uri="{D42A27DB-BD31-4B8C-83A1-F6EECF244321}">
                <p14:modId xmlns:p14="http://schemas.microsoft.com/office/powerpoint/2010/main" val="348305411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9877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F8F81BEE-5EF4-B645-AADE-17C011B47A1E}"/>
              </a:ext>
            </a:extLst>
          </p:cNvPr>
          <p:cNvSpPr>
            <a:spLocks noGrp="1"/>
          </p:cNvSpPr>
          <p:nvPr>
            <p:ph type="title"/>
          </p:nvPr>
        </p:nvSpPr>
        <p:spPr>
          <a:xfrm>
            <a:off x="982639" y="2209800"/>
            <a:ext cx="5113360" cy="2362200"/>
          </a:xfrm>
        </p:spPr>
        <p:txBody>
          <a:bodyPr vert="horz" lIns="91440" tIns="45720" rIns="91440" bIns="45720" rtlCol="0" anchor="t">
            <a:noAutofit/>
          </a:bodyPr>
          <a:lstStyle/>
          <a:p>
            <a:r>
              <a:rPr lang="en-US" sz="4800" b="1" dirty="0">
                <a:solidFill>
                  <a:srgbClr val="002060"/>
                </a:solidFill>
              </a:rPr>
              <a:t>Example</a:t>
            </a:r>
            <a:br>
              <a:rPr lang="en-US" sz="4800" b="1" dirty="0">
                <a:solidFill>
                  <a:srgbClr val="002060"/>
                </a:solidFill>
              </a:rPr>
            </a:br>
            <a:br>
              <a:rPr lang="en-US" sz="4800" b="1" dirty="0">
                <a:solidFill>
                  <a:srgbClr val="002060"/>
                </a:solidFill>
              </a:rPr>
            </a:br>
            <a:r>
              <a:rPr lang="en-US" sz="4800" b="1" dirty="0">
                <a:solidFill>
                  <a:srgbClr val="002060"/>
                </a:solidFill>
              </a:rPr>
              <a:t>Climate Change Mitigation</a:t>
            </a:r>
          </a:p>
        </p:txBody>
      </p:sp>
      <p:sp>
        <p:nvSpPr>
          <p:cNvPr id="65" name="Rectangle 64">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ormulae written on a blackboard">
            <a:extLst>
              <a:ext uri="{FF2B5EF4-FFF2-40B4-BE49-F238E27FC236}">
                <a16:creationId xmlns:a16="http://schemas.microsoft.com/office/drawing/2014/main" id="{E878CF84-B17E-7449-FBC0-99BCD8C3B805}"/>
              </a:ext>
            </a:extLst>
          </p:cNvPr>
          <p:cNvPicPr>
            <a:picLocks noChangeAspect="1"/>
          </p:cNvPicPr>
          <p:nvPr/>
        </p:nvPicPr>
        <p:blipFill rotWithShape="1">
          <a:blip r:embed="rId3"/>
          <a:srcRect l="11260" r="21988"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13144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CB38F0F-ECCA-FF44-9E9D-08C13F54FBD8}"/>
              </a:ext>
            </a:extLst>
          </p:cNvPr>
          <p:cNvSpPr>
            <a:spLocks noGrp="1"/>
          </p:cNvSpPr>
          <p:nvPr>
            <p:ph type="title"/>
          </p:nvPr>
        </p:nvSpPr>
        <p:spPr>
          <a:xfrm>
            <a:off x="466722" y="586855"/>
            <a:ext cx="3201366" cy="3387497"/>
          </a:xfrm>
        </p:spPr>
        <p:txBody>
          <a:bodyPr anchor="b">
            <a:normAutofit/>
          </a:bodyPr>
          <a:lstStyle/>
          <a:p>
            <a:pPr algn="r"/>
            <a:r>
              <a:rPr lang="cs-CZ" sz="4000" dirty="0">
                <a:solidFill>
                  <a:srgbClr val="FFFFFF"/>
                </a:solidFill>
              </a:rPr>
              <a:t>Framework: Taxonomy Regulation (EU) 2020/852 – Art 10 </a:t>
            </a:r>
          </a:p>
        </p:txBody>
      </p:sp>
      <p:sp>
        <p:nvSpPr>
          <p:cNvPr id="3" name="Zástupný obsah 2">
            <a:extLst>
              <a:ext uri="{FF2B5EF4-FFF2-40B4-BE49-F238E27FC236}">
                <a16:creationId xmlns:a16="http://schemas.microsoft.com/office/drawing/2014/main" id="{8836B710-0BCC-B444-A2C2-10D4ECE775FF}"/>
              </a:ext>
            </a:extLst>
          </p:cNvPr>
          <p:cNvSpPr>
            <a:spLocks noGrp="1"/>
          </p:cNvSpPr>
          <p:nvPr>
            <p:ph idx="1"/>
          </p:nvPr>
        </p:nvSpPr>
        <p:spPr>
          <a:xfrm>
            <a:off x="4810259" y="649480"/>
            <a:ext cx="6555347" cy="5929120"/>
          </a:xfrm>
        </p:spPr>
        <p:txBody>
          <a:bodyPr anchor="ctr">
            <a:normAutofit/>
          </a:bodyPr>
          <a:lstStyle/>
          <a:p>
            <a:pPr marL="0" indent="0">
              <a:buNone/>
            </a:pPr>
            <a:r>
              <a:rPr lang="en-GB" dirty="0"/>
              <a:t>“</a:t>
            </a:r>
            <a:r>
              <a:rPr lang="en-GB" dirty="0">
                <a:solidFill>
                  <a:srgbClr val="FF0000"/>
                </a:solidFill>
              </a:rPr>
              <a:t>An economic activity shall qualify as contributing substantially to climate change mitigation where </a:t>
            </a:r>
            <a:r>
              <a:rPr lang="en-GB" dirty="0">
                <a:solidFill>
                  <a:schemeClr val="accent6"/>
                </a:solidFill>
              </a:rPr>
              <a:t>that activity contributes substantially to the stabilisation of greenhouse gas concentrations in the atmosphere at a level which prevents dangerous anthropogenic interference with the climate system consistent with the long-term temperature goal of the Paris Agreement</a:t>
            </a:r>
            <a:r>
              <a:rPr lang="en-GB" dirty="0"/>
              <a:t> through the avoidance or reduction of greenhouse gas emissions or the increase of greenhouse gas removals, including through process innovations or product innovations, </a:t>
            </a:r>
            <a:r>
              <a:rPr lang="en-GB" dirty="0">
                <a:solidFill>
                  <a:srgbClr val="0070C0"/>
                </a:solidFill>
              </a:rPr>
              <a:t>by</a:t>
            </a:r>
            <a:r>
              <a:rPr lang="en-GB" dirty="0"/>
              <a:t>”</a:t>
            </a:r>
          </a:p>
        </p:txBody>
      </p:sp>
    </p:spTree>
    <p:extLst>
      <p:ext uri="{BB962C8B-B14F-4D97-AF65-F5344CB8AC3E}">
        <p14:creationId xmlns:p14="http://schemas.microsoft.com/office/powerpoint/2010/main" val="636603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CB38F0F-ECCA-FF44-9E9D-08C13F54FBD8}"/>
              </a:ext>
            </a:extLst>
          </p:cNvPr>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Framework: Taxonomy Regulation (EU) 2020/852 – Art 10</a:t>
            </a:r>
          </a:p>
        </p:txBody>
      </p:sp>
      <p:sp>
        <p:nvSpPr>
          <p:cNvPr id="3" name="Zástupný obsah 2">
            <a:extLst>
              <a:ext uri="{FF2B5EF4-FFF2-40B4-BE49-F238E27FC236}">
                <a16:creationId xmlns:a16="http://schemas.microsoft.com/office/drawing/2014/main" id="{8836B710-0BCC-B444-A2C2-10D4ECE775FF}"/>
              </a:ext>
            </a:extLst>
          </p:cNvPr>
          <p:cNvSpPr>
            <a:spLocks noGrp="1"/>
          </p:cNvSpPr>
          <p:nvPr>
            <p:ph idx="1"/>
          </p:nvPr>
        </p:nvSpPr>
        <p:spPr>
          <a:xfrm>
            <a:off x="4367695" y="403762"/>
            <a:ext cx="7456005" cy="6139542"/>
          </a:xfrm>
        </p:spPr>
        <p:txBody>
          <a:bodyPr anchor="ctr">
            <a:normAutofit/>
          </a:bodyPr>
          <a:lstStyle/>
          <a:p>
            <a:pPr marL="514350" lvl="0" indent="-514350">
              <a:buFont typeface="+mj-lt"/>
              <a:buAutoNum type="alphaLcParenR"/>
            </a:pPr>
            <a:r>
              <a:rPr lang="en-CZ" sz="2400" dirty="0">
                <a:solidFill>
                  <a:srgbClr val="0070C0"/>
                </a:solidFill>
              </a:rPr>
              <a:t>generating, transmitting, storing, distributing or using renewable energy</a:t>
            </a:r>
            <a:r>
              <a:rPr lang="en-GB" sz="2400" dirty="0">
                <a:solidFill>
                  <a:srgbClr val="0070C0"/>
                </a:solidFill>
              </a:rPr>
              <a:t>;</a:t>
            </a:r>
            <a:r>
              <a:rPr lang="en-CZ" sz="2400" dirty="0">
                <a:solidFill>
                  <a:srgbClr val="0070C0"/>
                </a:solidFill>
              </a:rPr>
              <a:t> </a:t>
            </a:r>
            <a:endParaRPr lang="cs-CZ" sz="2400" dirty="0">
              <a:solidFill>
                <a:srgbClr val="0070C0"/>
              </a:solidFill>
            </a:endParaRPr>
          </a:p>
          <a:p>
            <a:pPr marL="514350" lvl="0" indent="-514350">
              <a:buFont typeface="+mj-lt"/>
              <a:buAutoNum type="alphaLcParenR"/>
            </a:pPr>
            <a:r>
              <a:rPr lang="en-CZ" sz="2400" dirty="0">
                <a:solidFill>
                  <a:srgbClr val="0070C0"/>
                </a:solidFill>
              </a:rPr>
              <a:t>improving energy efficiency;</a:t>
            </a:r>
          </a:p>
          <a:p>
            <a:pPr marL="514350" lvl="0" indent="-514350">
              <a:buFont typeface="+mj-lt"/>
              <a:buAutoNum type="alphaLcParenR"/>
            </a:pPr>
            <a:r>
              <a:rPr lang="en-CZ" sz="2400" dirty="0">
                <a:solidFill>
                  <a:srgbClr val="0070C0"/>
                </a:solidFill>
              </a:rPr>
              <a:t>increasing clean or climate-neutral mobility;</a:t>
            </a:r>
          </a:p>
          <a:p>
            <a:pPr marL="514350" lvl="0" indent="-514350">
              <a:buFont typeface="+mj-lt"/>
              <a:buAutoNum type="alphaLcParenR"/>
            </a:pPr>
            <a:r>
              <a:rPr lang="en-CZ" sz="2400" dirty="0">
                <a:solidFill>
                  <a:srgbClr val="0070C0"/>
                </a:solidFill>
              </a:rPr>
              <a:t>switching to the use of sustainably sourced renewable materials;</a:t>
            </a:r>
          </a:p>
          <a:p>
            <a:pPr marL="514350" lvl="0" indent="-514350">
              <a:buFont typeface="+mj-lt"/>
              <a:buAutoNum type="alphaLcParenR"/>
            </a:pPr>
            <a:r>
              <a:rPr lang="en-CZ" sz="2400" dirty="0">
                <a:solidFill>
                  <a:srgbClr val="0070C0"/>
                </a:solidFill>
              </a:rPr>
              <a:t>use of carbon capture</a:t>
            </a:r>
            <a:r>
              <a:rPr lang="cs-CZ" sz="2400" dirty="0">
                <a:solidFill>
                  <a:srgbClr val="0070C0"/>
                </a:solidFill>
              </a:rPr>
              <a:t>,</a:t>
            </a:r>
            <a:r>
              <a:rPr lang="en-CZ" sz="2400" dirty="0">
                <a:solidFill>
                  <a:srgbClr val="0070C0"/>
                </a:solidFill>
              </a:rPr>
              <a:t> utilisation and storage;</a:t>
            </a:r>
          </a:p>
          <a:p>
            <a:pPr marL="514350" lvl="0" indent="-514350">
              <a:buFont typeface="+mj-lt"/>
              <a:buAutoNum type="alphaLcParenR"/>
            </a:pPr>
            <a:r>
              <a:rPr lang="en-CZ" sz="2400" dirty="0">
                <a:solidFill>
                  <a:srgbClr val="0070C0"/>
                </a:solidFill>
              </a:rPr>
              <a:t>strengthening land carbon sinks</a:t>
            </a:r>
            <a:r>
              <a:rPr lang="en-GB" sz="2400" dirty="0">
                <a:solidFill>
                  <a:srgbClr val="0070C0"/>
                </a:solidFill>
              </a:rPr>
              <a:t>, including through </a:t>
            </a:r>
            <a:r>
              <a:rPr lang="en-CZ" sz="2400" dirty="0">
                <a:solidFill>
                  <a:srgbClr val="0070C0"/>
                </a:solidFill>
              </a:rPr>
              <a:t>avoiding</a:t>
            </a:r>
            <a:r>
              <a:rPr lang="en-GB" sz="2400" dirty="0">
                <a:solidFill>
                  <a:srgbClr val="0070C0"/>
                </a:solidFill>
              </a:rPr>
              <a:t>,</a:t>
            </a:r>
            <a:r>
              <a:rPr lang="en-CZ" sz="2400" dirty="0">
                <a:solidFill>
                  <a:srgbClr val="0070C0"/>
                </a:solidFill>
              </a:rPr>
              <a:t> restor</a:t>
            </a:r>
            <a:r>
              <a:rPr lang="en-GB" sz="2400" dirty="0" err="1">
                <a:solidFill>
                  <a:srgbClr val="0070C0"/>
                </a:solidFill>
              </a:rPr>
              <a:t>ing</a:t>
            </a:r>
            <a:r>
              <a:rPr lang="en-GB" sz="2400" dirty="0">
                <a:solidFill>
                  <a:srgbClr val="0070C0"/>
                </a:solidFill>
              </a:rPr>
              <a:t>,</a:t>
            </a:r>
            <a:r>
              <a:rPr lang="en-CZ" sz="2400" dirty="0">
                <a:solidFill>
                  <a:srgbClr val="0070C0"/>
                </a:solidFill>
              </a:rPr>
              <a:t> sustainable management and restoration;</a:t>
            </a:r>
          </a:p>
          <a:p>
            <a:pPr marL="514350" lvl="0" indent="-514350">
              <a:buFont typeface="+mj-lt"/>
              <a:buAutoNum type="alphaLcParenR"/>
            </a:pPr>
            <a:r>
              <a:rPr lang="en-CZ" sz="2400" dirty="0">
                <a:solidFill>
                  <a:srgbClr val="0070C0"/>
                </a:solidFill>
              </a:rPr>
              <a:t>establishing energy infrastructure for enabling decarbonisation of energy systems;</a:t>
            </a:r>
          </a:p>
          <a:p>
            <a:pPr marL="514350" lvl="0" indent="-514350">
              <a:buFont typeface="+mj-lt"/>
              <a:buAutoNum type="alphaLcParenR"/>
            </a:pPr>
            <a:r>
              <a:rPr lang="en-CZ" sz="2400" dirty="0">
                <a:solidFill>
                  <a:srgbClr val="0070C0"/>
                </a:solidFill>
              </a:rPr>
              <a:t>producing clean and efficient fuels from renewable or carbon-neutral sources; or</a:t>
            </a:r>
          </a:p>
          <a:p>
            <a:pPr marL="514350" lvl="0" indent="-514350">
              <a:buFont typeface="+mj-lt"/>
              <a:buAutoNum type="alphaLcParenR"/>
            </a:pPr>
            <a:r>
              <a:rPr lang="en-CZ" sz="2400" dirty="0">
                <a:solidFill>
                  <a:srgbClr val="0070C0"/>
                </a:solidFill>
              </a:rPr>
              <a:t>enabling any of the activities listed in points (a) to (h).</a:t>
            </a:r>
            <a:endParaRPr lang="cs-CZ" sz="2400" dirty="0">
              <a:solidFill>
                <a:srgbClr val="0070C0"/>
              </a:solidFill>
            </a:endParaRPr>
          </a:p>
        </p:txBody>
      </p:sp>
    </p:spTree>
    <p:extLst>
      <p:ext uri="{BB962C8B-B14F-4D97-AF65-F5344CB8AC3E}">
        <p14:creationId xmlns:p14="http://schemas.microsoft.com/office/powerpoint/2010/main" val="2994790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8EB7149A-9B1A-6745-AF11-03F155E920A8}"/>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kern="1200" dirty="0">
                <a:solidFill>
                  <a:srgbClr val="FFFFFF"/>
                </a:solidFill>
                <a:latin typeface="+mj-lt"/>
                <a:ea typeface="+mj-ea"/>
                <a:cs typeface="+mj-cs"/>
              </a:rPr>
              <a:t>Technical Screening Criteria: Delegated Regulation (EU) 2021/2139</a:t>
            </a:r>
          </a:p>
        </p:txBody>
      </p:sp>
      <p:graphicFrame>
        <p:nvGraphicFramePr>
          <p:cNvPr id="4" name="Tabulka 3">
            <a:extLst>
              <a:ext uri="{FF2B5EF4-FFF2-40B4-BE49-F238E27FC236}">
                <a16:creationId xmlns:a16="http://schemas.microsoft.com/office/drawing/2014/main" id="{C8A3E380-34B1-474B-869A-18ECE173815A}"/>
              </a:ext>
            </a:extLst>
          </p:cNvPr>
          <p:cNvGraphicFramePr>
            <a:graphicFrameLocks noGrp="1"/>
          </p:cNvGraphicFramePr>
          <p:nvPr>
            <p:extLst>
              <p:ext uri="{D42A27DB-BD31-4B8C-83A1-F6EECF244321}">
                <p14:modId xmlns:p14="http://schemas.microsoft.com/office/powerpoint/2010/main" val="1105348452"/>
              </p:ext>
            </p:extLst>
          </p:nvPr>
        </p:nvGraphicFramePr>
        <p:xfrm>
          <a:off x="4502428" y="1053514"/>
          <a:ext cx="7225749" cy="5538375"/>
        </p:xfrm>
        <a:graphic>
          <a:graphicData uri="http://schemas.openxmlformats.org/drawingml/2006/table">
            <a:tbl>
              <a:tblPr firstRow="1" firstCol="1" bandRow="1">
                <a:solidFill>
                  <a:srgbClr val="F2F2F2">
                    <a:alpha val="45098"/>
                  </a:srgbClr>
                </a:solidFill>
                <a:tableStyleId>{5C22544A-7EE6-4342-B048-85BDC9FD1C3A}</a:tableStyleId>
              </a:tblPr>
              <a:tblGrid>
                <a:gridCol w="2065211">
                  <a:extLst>
                    <a:ext uri="{9D8B030D-6E8A-4147-A177-3AD203B41FA5}">
                      <a16:colId xmlns:a16="http://schemas.microsoft.com/office/drawing/2014/main" val="1060016177"/>
                    </a:ext>
                  </a:extLst>
                </a:gridCol>
                <a:gridCol w="5160538">
                  <a:extLst>
                    <a:ext uri="{9D8B030D-6E8A-4147-A177-3AD203B41FA5}">
                      <a16:colId xmlns:a16="http://schemas.microsoft.com/office/drawing/2014/main" val="4056005187"/>
                    </a:ext>
                  </a:extLst>
                </a:gridCol>
              </a:tblGrid>
              <a:tr h="372192">
                <a:tc gridSpan="2">
                  <a:txBody>
                    <a:bodyPr/>
                    <a:lstStyle/>
                    <a:p>
                      <a:r>
                        <a:rPr lang="en-CZ" sz="1300" b="0" cap="none" spc="0">
                          <a:solidFill>
                            <a:schemeClr val="bg1"/>
                          </a:solidFill>
                          <a:effectLst/>
                        </a:rPr>
                        <a:t>Substantial contribution to climate change mitigation </a:t>
                      </a:r>
                      <a:endParaRPr lang="en-CZ" sz="13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96" marR="7796" marT="86321" marB="49928" anchor="ctr">
                    <a:lnL w="12700" cmpd="sng">
                      <a:noFill/>
                      <a:prstDash val="solid"/>
                    </a:lnL>
                    <a:lnR w="12700" cmpd="sng">
                      <a:noFill/>
                      <a:prstDash val="solid"/>
                    </a:lnR>
                    <a:lnT w="19050" cap="flat" cmpd="sng" algn="ctr">
                      <a:noFill/>
                      <a:prstDash val="solid"/>
                    </a:lnT>
                    <a:lnB w="12700" cmpd="sng">
                      <a:noFill/>
                      <a:prstDash val="solid"/>
                    </a:lnB>
                    <a:solidFill>
                      <a:schemeClr val="tx1">
                        <a:lumMod val="85000"/>
                        <a:lumOff val="15000"/>
                      </a:schemeClr>
                    </a:solidFill>
                  </a:tcPr>
                </a:tc>
                <a:tc hMerge="1">
                  <a:txBody>
                    <a:bodyPr/>
                    <a:lstStyle/>
                    <a:p>
                      <a:endParaRPr lang="cs-CZ"/>
                    </a:p>
                  </a:txBody>
                  <a:tcPr/>
                </a:tc>
                <a:extLst>
                  <a:ext uri="{0D108BD9-81ED-4DB2-BD59-A6C34878D82A}">
                    <a16:rowId xmlns:a16="http://schemas.microsoft.com/office/drawing/2014/main" val="1028905312"/>
                  </a:ext>
                </a:extLst>
              </a:tr>
              <a:tr h="1897188">
                <a:tc gridSpan="2">
                  <a:txBody>
                    <a:bodyPr/>
                    <a:lstStyle/>
                    <a:p>
                      <a:r>
                        <a:rPr lang="en-CZ" sz="1100" b="1" kern="1200" cap="none" spc="0">
                          <a:solidFill>
                            <a:schemeClr val="tx1"/>
                          </a:solidFill>
                          <a:effectLst/>
                          <a:latin typeface="+mn-lt"/>
                          <a:ea typeface="+mn-ea"/>
                          <a:cs typeface="+mn-cs"/>
                        </a:rPr>
                        <a:t>1. The activity consists in one of the following: </a:t>
                      </a:r>
                    </a:p>
                    <a:p>
                      <a:r>
                        <a:rPr lang="en-CZ" sz="1100" b="1" kern="1200" cap="none" spc="0">
                          <a:solidFill>
                            <a:schemeClr val="tx1"/>
                          </a:solidFill>
                          <a:effectLst/>
                          <a:latin typeface="+mn-lt"/>
                          <a:ea typeface="+mn-ea"/>
                          <a:cs typeface="+mn-cs"/>
                        </a:rPr>
                        <a:t>(a)construction or operation of new transmission and distribution networks dedicated to hydrogen or other low-carbon gases; </a:t>
                      </a:r>
                    </a:p>
                    <a:p>
                      <a:r>
                        <a:rPr lang="en-CZ" sz="1100" b="1" kern="1200" cap="none" spc="0">
                          <a:solidFill>
                            <a:schemeClr val="tx1"/>
                          </a:solidFill>
                          <a:effectLst/>
                          <a:latin typeface="+mn-lt"/>
                          <a:ea typeface="+mn-ea"/>
                          <a:cs typeface="+mn-cs"/>
                        </a:rPr>
                        <a:t>(b)conversion/repurposing of existing natural gas networks to 100% hydrogen; </a:t>
                      </a:r>
                    </a:p>
                    <a:p>
                      <a:r>
                        <a:rPr lang="en-CZ" sz="1100" b="1" kern="1200" cap="none" spc="0">
                          <a:solidFill>
                            <a:schemeClr val="tx1"/>
                          </a:solidFill>
                          <a:effectLst/>
                          <a:latin typeface="+mn-lt"/>
                          <a:ea typeface="+mn-ea"/>
                          <a:cs typeface="+mn-cs"/>
                        </a:rPr>
                        <a:t>(c)retrofit of gas transmission and distribution networks that enables the integration of hydrogen and other low-carbon gases in the network, including any gas transmission or distribution network activity that enables the increase of the blend of hydrogen or other low carbon gasses in the gas system; </a:t>
                      </a:r>
                      <a:endParaRPr lang="cs-CZ" sz="1100" b="1" kern="1200" cap="none" spc="0" dirty="0">
                        <a:solidFill>
                          <a:schemeClr val="tx1"/>
                        </a:solidFill>
                        <a:effectLst/>
                        <a:latin typeface="+mn-lt"/>
                        <a:ea typeface="+mn-ea"/>
                        <a:cs typeface="+mn-cs"/>
                      </a:endParaRPr>
                    </a:p>
                    <a:p>
                      <a:endParaRPr lang="en-CZ" sz="1100" b="1" kern="1200" cap="none" spc="0">
                        <a:solidFill>
                          <a:schemeClr val="tx1"/>
                        </a:solidFill>
                        <a:effectLst/>
                        <a:latin typeface="+mn-lt"/>
                        <a:ea typeface="+mn-ea"/>
                        <a:cs typeface="+mn-cs"/>
                      </a:endParaRPr>
                    </a:p>
                    <a:p>
                      <a:r>
                        <a:rPr lang="en-CZ" sz="1100" b="1" kern="1200" cap="none" spc="0">
                          <a:solidFill>
                            <a:schemeClr val="tx1"/>
                          </a:solidFill>
                          <a:effectLst/>
                          <a:latin typeface="+mn-lt"/>
                          <a:ea typeface="+mn-ea"/>
                          <a:cs typeface="+mn-cs"/>
                        </a:rPr>
                        <a:t>2. The activity includes leak detection and repair of existing gas pipelines and other network elements to reduce methane leakage. </a:t>
                      </a:r>
                    </a:p>
                  </a:txBody>
                  <a:tcPr marL="7796" marR="7796" marT="86321" marB="49928"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hMerge="1">
                  <a:txBody>
                    <a:bodyPr/>
                    <a:lstStyle/>
                    <a:p>
                      <a:endParaRPr lang="cs-CZ"/>
                    </a:p>
                  </a:txBody>
                  <a:tcPr/>
                </a:tc>
                <a:extLst>
                  <a:ext uri="{0D108BD9-81ED-4DB2-BD59-A6C34878D82A}">
                    <a16:rowId xmlns:a16="http://schemas.microsoft.com/office/drawing/2014/main" val="2272128442"/>
                  </a:ext>
                </a:extLst>
              </a:tr>
              <a:tr h="343418">
                <a:tc gridSpan="2">
                  <a:txBody>
                    <a:bodyPr/>
                    <a:lstStyle/>
                    <a:p>
                      <a:r>
                        <a:rPr lang="en-CZ" sz="1100" b="1" cap="none" spc="0">
                          <a:solidFill>
                            <a:schemeClr val="bg1"/>
                          </a:solidFill>
                          <a:effectLst/>
                        </a:rPr>
                        <a:t>Do no significant harm (‘DNSH’) </a:t>
                      </a:r>
                      <a:endParaRPr lang="en-CZ" sz="1100" b="1"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96" marR="7796" marT="86321" marB="49928"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chemeClr val="tx1">
                        <a:lumMod val="85000"/>
                        <a:lumOff val="15000"/>
                      </a:schemeClr>
                    </a:solidFill>
                  </a:tcPr>
                </a:tc>
                <a:tc hMerge="1">
                  <a:txBody>
                    <a:bodyPr/>
                    <a:lstStyle/>
                    <a:p>
                      <a:endParaRPr lang="cs-CZ"/>
                    </a:p>
                  </a:txBody>
                  <a:tcPr/>
                </a:tc>
                <a:extLst>
                  <a:ext uri="{0D108BD9-81ED-4DB2-BD59-A6C34878D82A}">
                    <a16:rowId xmlns:a16="http://schemas.microsoft.com/office/drawing/2014/main" val="975383510"/>
                  </a:ext>
                </a:extLst>
              </a:tr>
              <a:tr h="343418">
                <a:tc>
                  <a:txBody>
                    <a:bodyPr/>
                    <a:lstStyle/>
                    <a:p>
                      <a:r>
                        <a:rPr lang="en-CZ" sz="1100" b="1" cap="none" spc="0">
                          <a:solidFill>
                            <a:schemeClr val="tx1"/>
                          </a:solidFill>
                          <a:effectLst/>
                        </a:rPr>
                        <a:t>(2) Climate change adaptation </a:t>
                      </a:r>
                      <a:endParaRPr lang="en-CZ"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96" marR="7796" marT="86321" marB="49928"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r>
                        <a:rPr lang="en-CZ" sz="1100" cap="none" spc="0">
                          <a:solidFill>
                            <a:schemeClr val="tx1"/>
                          </a:solidFill>
                          <a:effectLst/>
                        </a:rPr>
                        <a:t>The activity complies with the criteria set out in Appendix A to this Annex. </a:t>
                      </a:r>
                      <a:endParaRPr lang="en-CZ"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96" marR="7796" marT="86321" marB="49928"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77243920"/>
                  </a:ext>
                </a:extLst>
              </a:tr>
              <a:tr h="688700">
                <a:tc>
                  <a:txBody>
                    <a:bodyPr/>
                    <a:lstStyle/>
                    <a:p>
                      <a:r>
                        <a:rPr lang="en-CZ" sz="1100" b="1" cap="none" spc="0">
                          <a:solidFill>
                            <a:schemeClr val="tx1"/>
                          </a:solidFill>
                          <a:effectLst/>
                        </a:rPr>
                        <a:t>(3) Sustainable use and protection of water and marine resources </a:t>
                      </a:r>
                      <a:endParaRPr lang="en-CZ"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96" marR="7796" marT="86321" marB="49928"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n-CZ" sz="1100" cap="none" spc="0">
                          <a:solidFill>
                            <a:schemeClr val="tx1"/>
                          </a:solidFill>
                          <a:effectLst/>
                        </a:rPr>
                        <a:t>The activity complies with the criteria set out in Appendix B to this Annex. </a:t>
                      </a:r>
                      <a:endParaRPr lang="en-CZ"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96" marR="7796" marT="86321" marB="49928"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1130288179"/>
                  </a:ext>
                </a:extLst>
              </a:tr>
              <a:tr h="516059">
                <a:tc>
                  <a:txBody>
                    <a:bodyPr/>
                    <a:lstStyle/>
                    <a:p>
                      <a:r>
                        <a:rPr lang="en-CZ" sz="1100" b="1" cap="none" spc="0">
                          <a:solidFill>
                            <a:schemeClr val="tx1"/>
                          </a:solidFill>
                          <a:effectLst/>
                        </a:rPr>
                        <a:t>(4) Transition to a circular economy </a:t>
                      </a:r>
                      <a:endParaRPr lang="en-CZ"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96" marR="7796" marT="86321" marB="49928"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tc>
                  <a:txBody>
                    <a:bodyPr/>
                    <a:lstStyle/>
                    <a:p>
                      <a:r>
                        <a:rPr lang="en-CZ" sz="1100" cap="none" spc="0">
                          <a:solidFill>
                            <a:schemeClr val="tx1"/>
                          </a:solidFill>
                          <a:effectLst/>
                        </a:rPr>
                        <a:t>N/A </a:t>
                      </a:r>
                      <a:endParaRPr lang="en-CZ"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96" marR="7796" marT="86321" marB="49928"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lnB>
                    <a:solidFill>
                      <a:srgbClr val="F2F2F2">
                        <a:alpha val="45098"/>
                      </a:srgbClr>
                    </a:solidFill>
                  </a:tcPr>
                </a:tc>
                <a:extLst>
                  <a:ext uri="{0D108BD9-81ED-4DB2-BD59-A6C34878D82A}">
                    <a16:rowId xmlns:a16="http://schemas.microsoft.com/office/drawing/2014/main" val="3200295869"/>
                  </a:ext>
                </a:extLst>
              </a:tr>
              <a:tr h="688700">
                <a:tc>
                  <a:txBody>
                    <a:bodyPr/>
                    <a:lstStyle/>
                    <a:p>
                      <a:r>
                        <a:rPr lang="en-CZ" sz="1100" b="1" cap="none" spc="0">
                          <a:solidFill>
                            <a:schemeClr val="tx1"/>
                          </a:solidFill>
                          <a:effectLst/>
                        </a:rPr>
                        <a:t>(5) Pollution prevention and control </a:t>
                      </a:r>
                      <a:endParaRPr lang="en-CZ"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96" marR="7796" marT="86321" marB="49928"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tc>
                  <a:txBody>
                    <a:bodyPr/>
                    <a:lstStyle/>
                    <a:p>
                      <a:r>
                        <a:rPr lang="en-CZ" sz="1100" cap="none" spc="0">
                          <a:solidFill>
                            <a:schemeClr val="tx1"/>
                          </a:solidFill>
                          <a:effectLst/>
                        </a:rPr>
                        <a:t>Fans, compressors, pumps and other equipment used comply, where relevant, with the top class requirements of the energy label, and with implementing regulations under that Directive and represent the best available technology. </a:t>
                      </a:r>
                      <a:endParaRPr lang="en-CZ"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96" marR="7796" marT="86321" marB="49928" anchor="ctr">
                    <a:lnL w="12700" cmpd="sng">
                      <a:noFill/>
                      <a:prstDash val="solid"/>
                    </a:lnL>
                    <a:lnR w="12700" cmpd="sng">
                      <a:noFill/>
                      <a:prstDash val="solid"/>
                    </a:lnR>
                    <a:lnT w="12700" cap="flat" cmpd="sng" algn="ctr">
                      <a:solidFill>
                        <a:schemeClr val="bg1">
                          <a:lumMod val="75000"/>
                        </a:schemeClr>
                      </a:solidFill>
                      <a:prstDash val="solid"/>
                    </a:lnT>
                    <a:lnB w="12700" cmpd="sng">
                      <a:noFill/>
                      <a:prstDash val="solid"/>
                    </a:lnB>
                    <a:solidFill>
                      <a:srgbClr val="BFBFBF">
                        <a:alpha val="34902"/>
                      </a:srgbClr>
                    </a:solidFill>
                  </a:tcPr>
                </a:tc>
                <a:extLst>
                  <a:ext uri="{0D108BD9-81ED-4DB2-BD59-A6C34878D82A}">
                    <a16:rowId xmlns:a16="http://schemas.microsoft.com/office/drawing/2014/main" val="2187209058"/>
                  </a:ext>
                </a:extLst>
              </a:tr>
              <a:tr h="688700">
                <a:tc>
                  <a:txBody>
                    <a:bodyPr/>
                    <a:lstStyle/>
                    <a:p>
                      <a:r>
                        <a:rPr lang="en-CZ" sz="1100" b="1" cap="none" spc="0">
                          <a:solidFill>
                            <a:schemeClr val="tx1"/>
                          </a:solidFill>
                          <a:effectLst/>
                        </a:rPr>
                        <a:t>(6) Protection and restoration of biodiversity and ecosystems </a:t>
                      </a:r>
                      <a:endParaRPr lang="en-CZ" sz="11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96" marR="7796" marT="86321" marB="49928"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tc>
                  <a:txBody>
                    <a:bodyPr/>
                    <a:lstStyle/>
                    <a:p>
                      <a:r>
                        <a:rPr lang="en-CZ" sz="1100" cap="none" spc="0">
                          <a:solidFill>
                            <a:schemeClr val="tx1"/>
                          </a:solidFill>
                          <a:effectLst/>
                        </a:rPr>
                        <a:t>The activity complies with the criteria set out in Appendix D to this Annex. </a:t>
                      </a:r>
                      <a:endParaRPr lang="en-CZ" sz="11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796" marR="7796" marT="86321" marB="49928" anchor="ctr">
                    <a:lnL w="12700" cmpd="sng">
                      <a:noFill/>
                      <a:prstDash val="solid"/>
                    </a:lnL>
                    <a:lnR w="12700" cmpd="sng">
                      <a:noFill/>
                      <a:prstDash val="solid"/>
                    </a:lnR>
                    <a:lnT w="12700" cmpd="sng">
                      <a:noFill/>
                      <a:prstDash val="solid"/>
                    </a:lnT>
                    <a:lnB w="12700" cmpd="sng">
                      <a:noFill/>
                      <a:prstDash val="solid"/>
                    </a:lnB>
                    <a:solidFill>
                      <a:srgbClr val="F2F2F2">
                        <a:alpha val="45098"/>
                      </a:srgbClr>
                    </a:solidFill>
                  </a:tcPr>
                </a:tc>
                <a:extLst>
                  <a:ext uri="{0D108BD9-81ED-4DB2-BD59-A6C34878D82A}">
                    <a16:rowId xmlns:a16="http://schemas.microsoft.com/office/drawing/2014/main" val="218665269"/>
                  </a:ext>
                </a:extLst>
              </a:tr>
            </a:tbl>
          </a:graphicData>
        </a:graphic>
      </p:graphicFrame>
      <p:sp>
        <p:nvSpPr>
          <p:cNvPr id="20" name="TextovéPole 19">
            <a:extLst>
              <a:ext uri="{FF2B5EF4-FFF2-40B4-BE49-F238E27FC236}">
                <a16:creationId xmlns:a16="http://schemas.microsoft.com/office/drawing/2014/main" id="{27E4FC7F-31DB-6541-85A2-EFE9FFCEA1B1}"/>
              </a:ext>
            </a:extLst>
          </p:cNvPr>
          <p:cNvSpPr txBox="1"/>
          <p:nvPr/>
        </p:nvSpPr>
        <p:spPr>
          <a:xfrm>
            <a:off x="4495807" y="203592"/>
            <a:ext cx="7238989" cy="707886"/>
          </a:xfrm>
          <a:prstGeom prst="rect">
            <a:avLst/>
          </a:prstGeom>
          <a:noFill/>
        </p:spPr>
        <p:txBody>
          <a:bodyPr wrap="square">
            <a:spAutoFit/>
          </a:bodyPr>
          <a:lstStyle/>
          <a:p>
            <a:r>
              <a:rPr lang="cs-CZ" sz="2000" b="1" dirty="0" err="1">
                <a:ea typeface="Times New Roman" panose="02020603050405020304" pitchFamily="18" charset="0"/>
                <a:cs typeface="Times New Roman" panose="02020603050405020304" pitchFamily="18" charset="0"/>
              </a:rPr>
              <a:t>Activity</a:t>
            </a:r>
            <a:r>
              <a:rPr lang="cs-CZ" sz="2000" b="1" dirty="0">
                <a:ea typeface="Times New Roman" panose="02020603050405020304" pitchFamily="18" charset="0"/>
                <a:cs typeface="Times New Roman" panose="02020603050405020304" pitchFamily="18" charset="0"/>
              </a:rPr>
              <a:t> </a:t>
            </a:r>
            <a:r>
              <a:rPr lang="cs-CZ" sz="2000" b="1" dirty="0" err="1">
                <a:ea typeface="Times New Roman" panose="02020603050405020304" pitchFamily="18" charset="0"/>
                <a:cs typeface="Times New Roman" panose="02020603050405020304" pitchFamily="18" charset="0"/>
              </a:rPr>
              <a:t>code</a:t>
            </a:r>
            <a:r>
              <a:rPr lang="cs-CZ" sz="2000" b="1" dirty="0">
                <a:ea typeface="Times New Roman" panose="02020603050405020304" pitchFamily="18" charset="0"/>
                <a:cs typeface="Times New Roman" panose="02020603050405020304" pitchFamily="18" charset="0"/>
              </a:rPr>
              <a:t>: </a:t>
            </a:r>
            <a:r>
              <a:rPr lang="en-CZ" sz="2000" b="1">
                <a:effectLst/>
                <a:ea typeface="Times New Roman" panose="02020603050405020304" pitchFamily="18" charset="0"/>
                <a:cs typeface="Times New Roman" panose="02020603050405020304" pitchFamily="18" charset="0"/>
              </a:rPr>
              <a:t>4.14.Transmission and distribution networks for renewable and low-carbon gases </a:t>
            </a:r>
            <a:endParaRPr lang="en-CZ" sz="2000" b="1">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6532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3551C73E-A62C-5649-9981-C3A72D35AB61}"/>
              </a:ext>
            </a:extLst>
          </p:cNvPr>
          <p:cNvSpPr>
            <a:spLocks noGrp="1"/>
          </p:cNvSpPr>
          <p:nvPr>
            <p:ph type="title"/>
          </p:nvPr>
        </p:nvSpPr>
        <p:spPr>
          <a:xfrm>
            <a:off x="982639" y="2311400"/>
            <a:ext cx="4613300" cy="2120900"/>
          </a:xfrm>
        </p:spPr>
        <p:txBody>
          <a:bodyPr vert="horz" lIns="91440" tIns="45720" rIns="91440" bIns="45720" rtlCol="0" anchor="t">
            <a:noAutofit/>
          </a:bodyPr>
          <a:lstStyle/>
          <a:p>
            <a:r>
              <a:rPr lang="en-US" sz="4800" b="1" dirty="0">
                <a:solidFill>
                  <a:srgbClr val="002060"/>
                </a:solidFill>
              </a:rPr>
              <a:t>Implications </a:t>
            </a:r>
            <a:br>
              <a:rPr lang="en-US" sz="4800" b="1" dirty="0">
                <a:solidFill>
                  <a:srgbClr val="002060"/>
                </a:solidFill>
              </a:rPr>
            </a:br>
            <a:r>
              <a:rPr lang="en-US" sz="4800" b="1" dirty="0">
                <a:solidFill>
                  <a:srgbClr val="002060"/>
                </a:solidFill>
              </a:rPr>
              <a:t>for impact assessment systems?</a:t>
            </a:r>
          </a:p>
        </p:txBody>
      </p:sp>
      <p:sp>
        <p:nvSpPr>
          <p:cNvPr id="60" name="Rectangle 59">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a:extLst>
              <a:ext uri="{FF2B5EF4-FFF2-40B4-BE49-F238E27FC236}">
                <a16:creationId xmlns:a16="http://schemas.microsoft.com/office/drawing/2014/main" id="{16C6578E-1385-10DF-B43D-7CCF1F0EED5D}"/>
              </a:ext>
            </a:extLst>
          </p:cNvPr>
          <p:cNvPicPr>
            <a:picLocks noChangeAspect="1"/>
          </p:cNvPicPr>
          <p:nvPr/>
        </p:nvPicPr>
        <p:blipFill rotWithShape="1">
          <a:blip r:embed="rId3"/>
          <a:srcRect l="12244" r="25257" b="2"/>
          <a:stretch/>
        </p:blipFill>
        <p:spPr>
          <a:xfrm>
            <a:off x="6096000" y="1012536"/>
            <a:ext cx="4756162" cy="4756162"/>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368354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0661" y="1036723"/>
            <a:ext cx="3869189" cy="87871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8907" y="4604869"/>
            <a:ext cx="3323971" cy="133932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1784" y="3085736"/>
            <a:ext cx="3231717" cy="112459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1784" y="4379076"/>
            <a:ext cx="3231717" cy="1124590"/>
          </a:xfrm>
          <a:prstGeom prst="rect">
            <a:avLst/>
          </a:prstGeom>
        </p:spPr>
      </p:pic>
      <p:pic>
        <p:nvPicPr>
          <p:cNvPr id="5" name="Picture 4">
            <a:extLst>
              <a:ext uri="{FF2B5EF4-FFF2-40B4-BE49-F238E27FC236}">
                <a16:creationId xmlns:a16="http://schemas.microsoft.com/office/drawing/2014/main" id="{C5321A69-864A-46BF-A8BB-321FF831DA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46073" y="913802"/>
            <a:ext cx="4029637" cy="2848373"/>
          </a:xfrm>
          <a:prstGeom prst="rect">
            <a:avLst/>
          </a:prstGeom>
        </p:spPr>
      </p:pic>
    </p:spTree>
    <p:extLst>
      <p:ext uri="{BB962C8B-B14F-4D97-AF65-F5344CB8AC3E}">
        <p14:creationId xmlns:p14="http://schemas.microsoft.com/office/powerpoint/2010/main" val="4204183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1" name="Rectangle 11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1" name="Rectangle 120">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013811-CAFE-7F47-B86B-46500D11789A}"/>
              </a:ext>
            </a:extLst>
          </p:cNvPr>
          <p:cNvSpPr>
            <a:spLocks noGrp="1"/>
          </p:cNvSpPr>
          <p:nvPr>
            <p:ph type="title"/>
          </p:nvPr>
        </p:nvSpPr>
        <p:spPr>
          <a:xfrm>
            <a:off x="806825" y="457201"/>
            <a:ext cx="2844800" cy="3588870"/>
          </a:xfrm>
        </p:spPr>
        <p:txBody>
          <a:bodyPr anchor="b">
            <a:normAutofit/>
          </a:bodyPr>
          <a:lstStyle/>
          <a:p>
            <a:pPr algn="r"/>
            <a:r>
              <a:rPr lang="cs-CZ" sz="4000" b="1">
                <a:solidFill>
                  <a:srgbClr val="FFFFFF"/>
                </a:solidFill>
              </a:rPr>
              <a:t>‚Invisible fingerprints‘ </a:t>
            </a:r>
            <a:endParaRPr lang="cs-IE" sz="4000" b="1" dirty="0">
              <a:solidFill>
                <a:srgbClr val="FFFFFF"/>
              </a:solidFill>
            </a:endParaRPr>
          </a:p>
        </p:txBody>
      </p:sp>
      <p:pic>
        <p:nvPicPr>
          <p:cNvPr id="14" name="Graphic 6" descr="Otisk prstu">
            <a:extLst>
              <a:ext uri="{FF2B5EF4-FFF2-40B4-BE49-F238E27FC236}">
                <a16:creationId xmlns:a16="http://schemas.microsoft.com/office/drawing/2014/main" id="{460089EA-4160-EE49-AA61-7D40556534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89024" y="900555"/>
            <a:ext cx="2381255" cy="2381255"/>
          </a:xfrm>
          <a:prstGeom prst="rect">
            <a:avLst/>
          </a:prstGeom>
        </p:spPr>
      </p:pic>
      <p:pic>
        <p:nvPicPr>
          <p:cNvPr id="12" name="Graphic 6" descr="Otisk prstu">
            <a:extLst>
              <a:ext uri="{FF2B5EF4-FFF2-40B4-BE49-F238E27FC236}">
                <a16:creationId xmlns:a16="http://schemas.microsoft.com/office/drawing/2014/main" id="{0DD939DA-BC1F-A34C-B6EA-7ED32D94CD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8682034" y="3589863"/>
            <a:ext cx="2395235" cy="2395235"/>
          </a:xfrm>
          <a:prstGeom prst="rect">
            <a:avLst/>
          </a:prstGeom>
        </p:spPr>
      </p:pic>
      <p:pic>
        <p:nvPicPr>
          <p:cNvPr id="13" name="Graphic 6" descr="Otisk prstu">
            <a:extLst>
              <a:ext uri="{FF2B5EF4-FFF2-40B4-BE49-F238E27FC236}">
                <a16:creationId xmlns:a16="http://schemas.microsoft.com/office/drawing/2014/main" id="{FE37B8C9-44B4-AB47-A4A7-662FE0BE54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096099">
            <a:off x="11083065" y="5518974"/>
            <a:ext cx="946724" cy="946724"/>
          </a:xfrm>
          <a:prstGeom prst="rect">
            <a:avLst/>
          </a:prstGeom>
        </p:spPr>
      </p:pic>
      <p:pic>
        <p:nvPicPr>
          <p:cNvPr id="15" name="Graphic 6" descr="Otisk prstu">
            <a:extLst>
              <a:ext uri="{FF2B5EF4-FFF2-40B4-BE49-F238E27FC236}">
                <a16:creationId xmlns:a16="http://schemas.microsoft.com/office/drawing/2014/main" id="{EA2BCCD0-1473-2141-9406-CD8AE26C38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2484712">
            <a:off x="11053199" y="639893"/>
            <a:ext cx="723142" cy="723142"/>
          </a:xfrm>
          <a:prstGeom prst="rect">
            <a:avLst/>
          </a:prstGeom>
        </p:spPr>
      </p:pic>
      <p:graphicFrame>
        <p:nvGraphicFramePr>
          <p:cNvPr id="45" name="Zástupný obsah 2">
            <a:extLst>
              <a:ext uri="{FF2B5EF4-FFF2-40B4-BE49-F238E27FC236}">
                <a16:creationId xmlns:a16="http://schemas.microsoft.com/office/drawing/2014/main" id="{F06D3DF8-6098-4D9D-B8C0-A5FB9EDB0F78}"/>
              </a:ext>
            </a:extLst>
          </p:cNvPr>
          <p:cNvGraphicFramePr>
            <a:graphicFrameLocks noGrp="1"/>
          </p:cNvGraphicFramePr>
          <p:nvPr>
            <p:ph idx="1"/>
            <p:extLst>
              <p:ext uri="{D42A27DB-BD31-4B8C-83A1-F6EECF244321}">
                <p14:modId xmlns:p14="http://schemas.microsoft.com/office/powerpoint/2010/main" val="4047397273"/>
              </p:ext>
            </p:extLst>
          </p:nvPr>
        </p:nvGraphicFramePr>
        <p:xfrm>
          <a:off x="4649245" y="669363"/>
          <a:ext cx="3751750" cy="553421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149231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B448BEBC-5092-7B49-A561-718CEAAEFE94}"/>
              </a:ext>
            </a:extLst>
          </p:cNvPr>
          <p:cNvSpPr>
            <a:spLocks noGrp="1"/>
          </p:cNvSpPr>
          <p:nvPr>
            <p:ph type="title"/>
          </p:nvPr>
        </p:nvSpPr>
        <p:spPr>
          <a:xfrm>
            <a:off x="1371597" y="348865"/>
            <a:ext cx="10044023" cy="877729"/>
          </a:xfrm>
        </p:spPr>
        <p:txBody>
          <a:bodyPr anchor="ctr">
            <a:normAutofit/>
          </a:bodyPr>
          <a:lstStyle/>
          <a:p>
            <a:pPr algn="ctr"/>
            <a:r>
              <a:rPr lang="cs-CZ" sz="4000" dirty="0" err="1">
                <a:solidFill>
                  <a:srgbClr val="FFFFFF"/>
                </a:solidFill>
              </a:rPr>
              <a:t>Micro-level</a:t>
            </a:r>
            <a:r>
              <a:rPr lang="cs-CZ" sz="4000" dirty="0">
                <a:solidFill>
                  <a:srgbClr val="FFFFFF"/>
                </a:solidFill>
              </a:rPr>
              <a:t> </a:t>
            </a:r>
            <a:r>
              <a:rPr lang="cs-CZ" sz="4000" dirty="0" err="1">
                <a:solidFill>
                  <a:srgbClr val="FFFFFF"/>
                </a:solidFill>
              </a:rPr>
              <a:t>q</a:t>
            </a:r>
            <a:r>
              <a:rPr lang="cs-IE" sz="4000">
                <a:solidFill>
                  <a:srgbClr val="FFFFFF"/>
                </a:solidFill>
              </a:rPr>
              <a:t>uestions</a:t>
            </a:r>
            <a:endParaRPr lang="cs-IE" sz="4000" dirty="0">
              <a:solidFill>
                <a:srgbClr val="FFFFFF"/>
              </a:solidFill>
            </a:endParaRPr>
          </a:p>
        </p:txBody>
      </p:sp>
      <p:graphicFrame>
        <p:nvGraphicFramePr>
          <p:cNvPr id="15" name="Zástupný obsah 2">
            <a:extLst>
              <a:ext uri="{FF2B5EF4-FFF2-40B4-BE49-F238E27FC236}">
                <a16:creationId xmlns:a16="http://schemas.microsoft.com/office/drawing/2014/main" id="{88A808D8-9F8D-9B4D-BD6F-ED6BB43A2476}"/>
              </a:ext>
            </a:extLst>
          </p:cNvPr>
          <p:cNvGraphicFramePr>
            <a:graphicFrameLocks noGrp="1"/>
          </p:cNvGraphicFramePr>
          <p:nvPr>
            <p:ph idx="1"/>
            <p:extLst>
              <p:ext uri="{D42A27DB-BD31-4B8C-83A1-F6EECF244321}">
                <p14:modId xmlns:p14="http://schemas.microsoft.com/office/powerpoint/2010/main" val="43849199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1434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336668B1-5B6D-A744-AC6C-0263F48FB1A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400" kern="1200" dirty="0">
                <a:solidFill>
                  <a:srgbClr val="FFFFFF"/>
                </a:solidFill>
                <a:latin typeface="+mj-lt"/>
                <a:ea typeface="+mj-ea"/>
                <a:cs typeface="+mj-cs"/>
              </a:rPr>
              <a:t>Meso-level questions</a:t>
            </a:r>
          </a:p>
        </p:txBody>
      </p:sp>
      <p:graphicFrame>
        <p:nvGraphicFramePr>
          <p:cNvPr id="5" name="Zástupný obsah 2">
            <a:extLst>
              <a:ext uri="{FF2B5EF4-FFF2-40B4-BE49-F238E27FC236}">
                <a16:creationId xmlns:a16="http://schemas.microsoft.com/office/drawing/2014/main" id="{11725EE1-E459-4558-88FE-BF9E6C07BEDB}"/>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1305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B2314A27-0A21-684A-A613-BE8623D82F2D}"/>
              </a:ext>
            </a:extLst>
          </p:cNvPr>
          <p:cNvSpPr>
            <a:spLocks noGrp="1"/>
          </p:cNvSpPr>
          <p:nvPr>
            <p:ph type="title"/>
          </p:nvPr>
        </p:nvSpPr>
        <p:spPr>
          <a:xfrm>
            <a:off x="4162567" y="818984"/>
            <a:ext cx="6714699" cy="4794416"/>
          </a:xfrm>
        </p:spPr>
        <p:txBody>
          <a:bodyPr vert="horz" lIns="91440" tIns="45720" rIns="91440" bIns="45720" rtlCol="0" anchor="b">
            <a:normAutofit/>
          </a:bodyPr>
          <a:lstStyle/>
          <a:p>
            <a:r>
              <a:rPr lang="en-US" sz="4000" dirty="0">
                <a:solidFill>
                  <a:srgbClr val="FFFFFF"/>
                </a:solidFill>
              </a:rPr>
              <a:t>…a</a:t>
            </a:r>
            <a:r>
              <a:rPr lang="en-US" sz="4000" kern="1200" dirty="0">
                <a:solidFill>
                  <a:srgbClr val="FFFFFF"/>
                </a:solidFill>
                <a:latin typeface="+mj-lt"/>
                <a:ea typeface="+mj-ea"/>
                <a:cs typeface="+mj-cs"/>
              </a:rPr>
              <a:t>nd the meta-level question:</a:t>
            </a:r>
            <a:br>
              <a:rPr lang="en-US" sz="4000" kern="1200" dirty="0">
                <a:solidFill>
                  <a:srgbClr val="FFFFFF"/>
                </a:solidFill>
                <a:latin typeface="+mj-lt"/>
                <a:ea typeface="+mj-ea"/>
                <a:cs typeface="+mj-cs"/>
              </a:rPr>
            </a:br>
            <a:br>
              <a:rPr lang="en-US" sz="4800" kern="1200" dirty="0">
                <a:solidFill>
                  <a:srgbClr val="FFFFFF"/>
                </a:solidFill>
                <a:latin typeface="+mj-lt"/>
                <a:ea typeface="+mj-ea"/>
                <a:cs typeface="+mj-cs"/>
              </a:rPr>
            </a:br>
            <a:br>
              <a:rPr lang="en-US" sz="4800" kern="1200" dirty="0">
                <a:solidFill>
                  <a:srgbClr val="FFFFFF"/>
                </a:solidFill>
                <a:latin typeface="+mj-lt"/>
                <a:ea typeface="+mj-ea"/>
                <a:cs typeface="+mj-cs"/>
              </a:rPr>
            </a:br>
            <a:r>
              <a:rPr lang="en-US" sz="4800" b="1" dirty="0">
                <a:solidFill>
                  <a:srgbClr val="FFFFFF"/>
                </a:solidFill>
              </a:rPr>
              <a:t>What does it mean for our understanding of sustainability?</a:t>
            </a:r>
            <a:endParaRPr lang="en-US" sz="4800" b="1" kern="1200" dirty="0">
              <a:solidFill>
                <a:srgbClr val="FFFFFF"/>
              </a:solidFill>
              <a:latin typeface="+mj-lt"/>
              <a:ea typeface="+mj-ea"/>
              <a:cs typeface="+mj-cs"/>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9455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4F9E1C08-1A0A-994E-88E5-6E57A29D94F4}"/>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gn="r"/>
            <a:r>
              <a:rPr lang="en-US" sz="4000" b="1" kern="1200" dirty="0">
                <a:solidFill>
                  <a:srgbClr val="FFFFFF"/>
                </a:solidFill>
                <a:latin typeface="+mj-lt"/>
                <a:ea typeface="+mj-ea"/>
                <a:cs typeface="+mj-cs"/>
              </a:rPr>
              <a:t>The failure of an economic discourse on sustainable development</a:t>
            </a:r>
            <a:r>
              <a:rPr lang="en-US" sz="4000" kern="1200" dirty="0">
                <a:solidFill>
                  <a:srgbClr val="FFFFFF"/>
                </a:solidFill>
                <a:latin typeface="+mj-lt"/>
                <a:ea typeface="+mj-ea"/>
                <a:cs typeface="+mj-cs"/>
              </a:rPr>
              <a:t> </a:t>
            </a:r>
          </a:p>
        </p:txBody>
      </p:sp>
      <p:pic>
        <p:nvPicPr>
          <p:cNvPr id="4" name="Picture 1">
            <a:extLst>
              <a:ext uri="{FF2B5EF4-FFF2-40B4-BE49-F238E27FC236}">
                <a16:creationId xmlns:a16="http://schemas.microsoft.com/office/drawing/2014/main" id="{7DB38239-23BA-8343-A33F-788F711D9414}"/>
              </a:ext>
            </a:extLst>
          </p:cNvPr>
          <p:cNvPicPr>
            <a:picLocks noGrp="1" noChangeAspect="1"/>
          </p:cNvPicPr>
          <p:nvPr>
            <p:ph idx="1"/>
          </p:nvPr>
        </p:nvPicPr>
        <p:blipFill>
          <a:blip r:embed="rId2"/>
          <a:stretch>
            <a:fillRect/>
          </a:stretch>
        </p:blipFill>
        <p:spPr>
          <a:xfrm>
            <a:off x="4502428" y="1565442"/>
            <a:ext cx="7225748" cy="3727115"/>
          </a:xfrm>
          <a:prstGeom prst="rect">
            <a:avLst/>
          </a:prstGeom>
        </p:spPr>
      </p:pic>
    </p:spTree>
    <p:extLst>
      <p:ext uri="{BB962C8B-B14F-4D97-AF65-F5344CB8AC3E}">
        <p14:creationId xmlns:p14="http://schemas.microsoft.com/office/powerpoint/2010/main" val="1345069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4F9E1C08-1A0A-994E-88E5-6E57A29D94F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dirty="0">
                <a:solidFill>
                  <a:srgbClr val="FFFFFF"/>
                </a:solidFill>
              </a:rPr>
              <a:t>Operating space for EIA and EU Taxonomy</a:t>
            </a:r>
            <a:endParaRPr lang="en-US" sz="4000" kern="1200" dirty="0">
              <a:solidFill>
                <a:srgbClr val="FFFFFF"/>
              </a:solidFill>
              <a:latin typeface="+mj-lt"/>
              <a:ea typeface="+mj-ea"/>
              <a:cs typeface="+mj-cs"/>
            </a:endParaRPr>
          </a:p>
        </p:txBody>
      </p:sp>
      <p:pic>
        <p:nvPicPr>
          <p:cNvPr id="14" name="Picture 24">
            <a:extLst>
              <a:ext uri="{FF2B5EF4-FFF2-40B4-BE49-F238E27FC236}">
                <a16:creationId xmlns:a16="http://schemas.microsoft.com/office/drawing/2014/main" id="{672A6E4A-AFC9-CD4A-BD16-FD243BAA7F38}"/>
              </a:ext>
            </a:extLst>
          </p:cNvPr>
          <p:cNvPicPr>
            <a:picLocks noChangeAspect="1"/>
          </p:cNvPicPr>
          <p:nvPr/>
        </p:nvPicPr>
        <p:blipFill>
          <a:blip r:embed="rId2"/>
          <a:stretch>
            <a:fillRect/>
          </a:stretch>
        </p:blipFill>
        <p:spPr>
          <a:xfrm>
            <a:off x="4628938" y="1568464"/>
            <a:ext cx="7105859" cy="4444114"/>
          </a:xfrm>
          <a:prstGeom prst="rect">
            <a:avLst/>
          </a:prstGeom>
        </p:spPr>
      </p:pic>
    </p:spTree>
    <p:extLst>
      <p:ext uri="{BB962C8B-B14F-4D97-AF65-F5344CB8AC3E}">
        <p14:creationId xmlns:p14="http://schemas.microsoft.com/office/powerpoint/2010/main" val="65276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54DCC1B5-F4D4-924D-B9B9-3342F91EC1B2}"/>
              </a:ext>
            </a:extLst>
          </p:cNvPr>
          <p:cNvSpPr>
            <a:spLocks noGrp="1"/>
          </p:cNvSpPr>
          <p:nvPr>
            <p:ph type="title"/>
          </p:nvPr>
        </p:nvSpPr>
        <p:spPr>
          <a:xfrm>
            <a:off x="826396" y="586855"/>
            <a:ext cx="4230100" cy="3387497"/>
          </a:xfrm>
        </p:spPr>
        <p:txBody>
          <a:bodyPr anchor="b">
            <a:normAutofit/>
          </a:bodyPr>
          <a:lstStyle/>
          <a:p>
            <a:pPr algn="r"/>
            <a:r>
              <a:rPr lang="en-GB" sz="4000" b="1" dirty="0">
                <a:solidFill>
                  <a:schemeClr val="bg1"/>
                </a:solidFill>
              </a:rPr>
              <a:t>Is a mindset change </a:t>
            </a:r>
            <a:br>
              <a:rPr lang="en-GB" sz="4000" b="1" dirty="0">
                <a:solidFill>
                  <a:schemeClr val="bg1"/>
                </a:solidFill>
              </a:rPr>
            </a:br>
            <a:r>
              <a:rPr lang="en-GB" sz="4000" b="1" dirty="0">
                <a:solidFill>
                  <a:schemeClr val="bg1"/>
                </a:solidFill>
              </a:rPr>
              <a:t>possible? </a:t>
            </a:r>
            <a:endParaRPr lang="cs-CZ" sz="3600" dirty="0">
              <a:solidFill>
                <a:schemeClr val="bg1"/>
              </a:solidFill>
            </a:endParaRPr>
          </a:p>
        </p:txBody>
      </p:sp>
      <p:sp>
        <p:nvSpPr>
          <p:cNvPr id="3" name="Zástupný obsah 2">
            <a:extLst>
              <a:ext uri="{FF2B5EF4-FFF2-40B4-BE49-F238E27FC236}">
                <a16:creationId xmlns:a16="http://schemas.microsoft.com/office/drawing/2014/main" id="{1B28704D-DDF4-5F44-AB36-4146EAEF3ECE}"/>
              </a:ext>
            </a:extLst>
          </p:cNvPr>
          <p:cNvSpPr>
            <a:spLocks noGrp="1"/>
          </p:cNvSpPr>
          <p:nvPr>
            <p:ph idx="1"/>
          </p:nvPr>
        </p:nvSpPr>
        <p:spPr>
          <a:xfrm>
            <a:off x="6503158" y="649480"/>
            <a:ext cx="4862447" cy="5546047"/>
          </a:xfrm>
        </p:spPr>
        <p:txBody>
          <a:bodyPr anchor="ctr">
            <a:normAutofit/>
          </a:bodyPr>
          <a:lstStyle/>
          <a:p>
            <a:r>
              <a:rPr lang="en-GB" dirty="0"/>
              <a:t>Politics of decision-making </a:t>
            </a:r>
          </a:p>
          <a:p>
            <a:r>
              <a:rPr lang="en-GB" dirty="0"/>
              <a:t>Historical precedents and lessons learnt</a:t>
            </a:r>
          </a:p>
          <a:p>
            <a:r>
              <a:rPr lang="en-GB" dirty="0"/>
              <a:t>Averting the looming emergencies</a:t>
            </a:r>
          </a:p>
          <a:p>
            <a:r>
              <a:rPr lang="en-GB" dirty="0"/>
              <a:t>Transitions in mindsets and systems</a:t>
            </a:r>
          </a:p>
        </p:txBody>
      </p:sp>
    </p:spTree>
    <p:extLst>
      <p:ext uri="{BB962C8B-B14F-4D97-AF65-F5344CB8AC3E}">
        <p14:creationId xmlns:p14="http://schemas.microsoft.com/office/powerpoint/2010/main" val="1700705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33685969-1A0C-3A43-9301-05E184D04AE7}"/>
              </a:ext>
            </a:extLst>
          </p:cNvPr>
          <p:cNvSpPr>
            <a:spLocks noGrp="1"/>
          </p:cNvSpPr>
          <p:nvPr>
            <p:ph type="title"/>
          </p:nvPr>
        </p:nvSpPr>
        <p:spPr>
          <a:xfrm>
            <a:off x="826396" y="586855"/>
            <a:ext cx="4230100" cy="3387497"/>
          </a:xfrm>
        </p:spPr>
        <p:txBody>
          <a:bodyPr anchor="b">
            <a:normAutofit/>
          </a:bodyPr>
          <a:lstStyle/>
          <a:p>
            <a:pPr algn="r"/>
            <a:r>
              <a:rPr lang="cs-CZ" sz="4000" dirty="0">
                <a:solidFill>
                  <a:srgbClr val="FFFFFF"/>
                </a:solidFill>
              </a:rPr>
              <a:t>Panel</a:t>
            </a:r>
          </a:p>
        </p:txBody>
      </p:sp>
      <p:graphicFrame>
        <p:nvGraphicFramePr>
          <p:cNvPr id="26" name="Zástupný obsah 2">
            <a:extLst>
              <a:ext uri="{FF2B5EF4-FFF2-40B4-BE49-F238E27FC236}">
                <a16:creationId xmlns:a16="http://schemas.microsoft.com/office/drawing/2014/main" id="{42AE890A-2F14-7900-2078-D052EF0890B0}"/>
              </a:ext>
            </a:extLst>
          </p:cNvPr>
          <p:cNvGraphicFramePr>
            <a:graphicFrameLocks noGrp="1"/>
          </p:cNvGraphicFramePr>
          <p:nvPr>
            <p:ph idx="1"/>
            <p:extLst>
              <p:ext uri="{D42A27DB-BD31-4B8C-83A1-F6EECF244321}">
                <p14:modId xmlns:p14="http://schemas.microsoft.com/office/powerpoint/2010/main" val="1495982372"/>
              </p:ext>
            </p:extLst>
          </p:nvPr>
        </p:nvGraphicFramePr>
        <p:xfrm>
          <a:off x="6503158" y="649480"/>
          <a:ext cx="4862447"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3502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181"/>
            <a:ext cx="12192000" cy="6858000"/>
          </a:xfrm>
          <a:prstGeom prst="rect">
            <a:avLst/>
          </a:prstGeom>
        </p:spPr>
      </p:pic>
      <p:sp>
        <p:nvSpPr>
          <p:cNvPr id="4" name="TextBox 3"/>
          <p:cNvSpPr txBox="1"/>
          <p:nvPr/>
        </p:nvSpPr>
        <p:spPr>
          <a:xfrm>
            <a:off x="4220935" y="316175"/>
            <a:ext cx="2875595" cy="461665"/>
          </a:xfrm>
          <a:prstGeom prst="rect">
            <a:avLst/>
          </a:prstGeom>
          <a:noFill/>
        </p:spPr>
        <p:txBody>
          <a:bodyPr wrap="none" rtlCol="0">
            <a:spAutoFit/>
          </a:bodyPr>
          <a:lstStyle/>
          <a:p>
            <a:r>
              <a:rPr lang="en-US" sz="2400" b="1" i="1" dirty="0">
                <a:effectLst>
                  <a:outerShdw blurRad="38100" dist="38100" dir="2700000" algn="tl">
                    <a:srgbClr val="000000">
                      <a:alpha val="43137"/>
                    </a:srgbClr>
                  </a:outerShdw>
                </a:effectLst>
                <a:latin typeface="Franklin Gothic Demi" panose="020B0703020102020204" pitchFamily="34" charset="0"/>
              </a:rPr>
              <a:t>Upcoming Webinars</a:t>
            </a:r>
          </a:p>
        </p:txBody>
      </p:sp>
      <p:sp>
        <p:nvSpPr>
          <p:cNvPr id="5" name="TextBox 4"/>
          <p:cNvSpPr txBox="1"/>
          <p:nvPr/>
        </p:nvSpPr>
        <p:spPr>
          <a:xfrm>
            <a:off x="2129753" y="1208315"/>
            <a:ext cx="7239099" cy="2893100"/>
          </a:xfrm>
          <a:prstGeom prst="rect">
            <a:avLst/>
          </a:prstGeom>
          <a:noFill/>
        </p:spPr>
        <p:txBody>
          <a:bodyPr wrap="square" rtlCol="0">
            <a:spAutoFit/>
          </a:bodyPr>
          <a:lstStyle/>
          <a:p>
            <a:r>
              <a:rPr lang="en-US" sz="1400" i="1" dirty="0"/>
              <a:t> </a:t>
            </a:r>
            <a:endParaRPr lang="en-US" dirty="0">
              <a:solidFill>
                <a:srgbClr val="00B050"/>
              </a:solidFill>
            </a:endParaRPr>
          </a:p>
          <a:p>
            <a:r>
              <a:rPr lang="en-US" dirty="0">
                <a:solidFill>
                  <a:srgbClr val="00B050"/>
                </a:solidFill>
              </a:rPr>
              <a:t>For members and non-members</a:t>
            </a:r>
          </a:p>
          <a:p>
            <a:endParaRPr lang="en-US" sz="1600" i="1" dirty="0"/>
          </a:p>
          <a:p>
            <a:r>
              <a:rPr lang="en-US" sz="1600" i="1" dirty="0"/>
              <a:t>Check out our upcoming webinar and register at </a:t>
            </a:r>
            <a:r>
              <a:rPr lang="en-US" sz="1600" i="1" dirty="0">
                <a:solidFill>
                  <a:schemeClr val="accent1">
                    <a:lumMod val="75000"/>
                  </a:schemeClr>
                </a:solidFill>
                <a:hlinkClick r:id="rId3"/>
              </a:rPr>
              <a:t>https://iaia.org/webinars.php</a:t>
            </a:r>
            <a:r>
              <a:rPr lang="en-US" sz="1600" i="1" dirty="0">
                <a:solidFill>
                  <a:schemeClr val="accent1">
                    <a:lumMod val="75000"/>
                  </a:schemeClr>
                </a:solidFill>
              </a:rPr>
              <a:t>.</a:t>
            </a:r>
          </a:p>
          <a:p>
            <a:endParaRPr lang="en-US" sz="1400" dirty="0">
              <a:solidFill>
                <a:srgbClr val="00B050"/>
              </a:solidFill>
            </a:endParaRPr>
          </a:p>
          <a:p>
            <a:endParaRPr lang="en-US" sz="400" dirty="0"/>
          </a:p>
          <a:p>
            <a:r>
              <a:rPr lang="en-US" sz="1800" b="1" dirty="0"/>
              <a:t>29 Mar: </a:t>
            </a:r>
            <a:r>
              <a:rPr lang="en-US" sz="1800" dirty="0"/>
              <a:t>New approaches to longstanding challenges: Emerging technologies and analyses for biodiversity impact assessment</a:t>
            </a:r>
          </a:p>
          <a:p>
            <a:br>
              <a:rPr lang="en-US" sz="1400" i="1" dirty="0"/>
            </a:br>
            <a:endParaRPr lang="en-US" sz="1400" i="1" dirty="0">
              <a:solidFill>
                <a:schemeClr val="accent1">
                  <a:lumMod val="75000"/>
                </a:schemeClr>
              </a:solidFill>
            </a:endParaRPr>
          </a:p>
          <a:p>
            <a:endParaRPr lang="en-US" dirty="0"/>
          </a:p>
          <a:p>
            <a:endParaRPr lang="en-US" dirty="0"/>
          </a:p>
        </p:txBody>
      </p:sp>
    </p:spTree>
    <p:extLst>
      <p:ext uri="{BB962C8B-B14F-4D97-AF65-F5344CB8AC3E}">
        <p14:creationId xmlns:p14="http://schemas.microsoft.com/office/powerpoint/2010/main" val="3839614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6622"/>
          <a:stretch/>
        </p:blipFill>
        <p:spPr>
          <a:xfrm>
            <a:off x="0" y="1292532"/>
            <a:ext cx="12192000" cy="4929512"/>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738" y="99688"/>
            <a:ext cx="5612524" cy="3657600"/>
          </a:xfrm>
          <a:prstGeom prst="rect">
            <a:avLst/>
          </a:prstGeom>
        </p:spPr>
      </p:pic>
    </p:spTree>
    <p:extLst>
      <p:ext uri="{BB962C8B-B14F-4D97-AF65-F5344CB8AC3E}">
        <p14:creationId xmlns:p14="http://schemas.microsoft.com/office/powerpoint/2010/main" val="4238011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317812" y="385483"/>
            <a:ext cx="9964271" cy="3785652"/>
          </a:xfrm>
          <a:prstGeom prst="rect">
            <a:avLst/>
          </a:prstGeom>
          <a:noFill/>
        </p:spPr>
        <p:txBody>
          <a:bodyPr wrap="square" rtlCol="0">
            <a:spAutoFit/>
          </a:bodyPr>
          <a:lstStyle/>
          <a:p>
            <a:pPr marL="342900" indent="-342900">
              <a:buClr>
                <a:srgbClr val="00B050"/>
              </a:buClr>
              <a:buFont typeface="Wingdings" panose="05000000000000000000" pitchFamily="2" charset="2"/>
              <a:buChar char="ü"/>
            </a:pPr>
            <a:r>
              <a:rPr lang="en-US" sz="2000" b="1" dirty="0"/>
              <a:t>Webinars on demand, available to all</a:t>
            </a:r>
            <a:r>
              <a:rPr lang="en-US" sz="2000" dirty="0"/>
              <a:t>: 	</a:t>
            </a:r>
          </a:p>
          <a:p>
            <a:pPr marL="800100" lvl="1" indent="-342900">
              <a:buFont typeface="Arial" panose="020B0604020202020204" pitchFamily="34" charset="0"/>
              <a:buChar char="•"/>
            </a:pPr>
            <a:r>
              <a:rPr lang="en-US" sz="2000" b="1" dirty="0">
                <a:solidFill>
                  <a:srgbClr val="00B050"/>
                </a:solidFill>
              </a:rPr>
              <a:t>ESG</a:t>
            </a:r>
            <a:r>
              <a:rPr lang="en-US" sz="2000" dirty="0"/>
              <a:t>:</a:t>
            </a:r>
            <a:r>
              <a:rPr lang="en-US" sz="2000" b="1" dirty="0">
                <a:solidFill>
                  <a:srgbClr val="00B050"/>
                </a:solidFill>
              </a:rPr>
              <a:t> </a:t>
            </a:r>
            <a:r>
              <a:rPr lang="en-US" sz="2000" dirty="0"/>
              <a:t>What Is It, Why Is it Important, and How Does It Relate to IA?</a:t>
            </a:r>
          </a:p>
          <a:p>
            <a:pPr marL="800100" lvl="1" indent="-342900">
              <a:buFont typeface="Arial" panose="020B0604020202020204" pitchFamily="34" charset="0"/>
              <a:buChar char="•"/>
            </a:pPr>
            <a:r>
              <a:rPr lang="en-US" sz="2000" b="1" dirty="0">
                <a:solidFill>
                  <a:srgbClr val="00B050"/>
                </a:solidFill>
              </a:rPr>
              <a:t>COVID Impacts </a:t>
            </a:r>
            <a:r>
              <a:rPr lang="en-US" sz="2000" dirty="0"/>
              <a:t>on E&amp;S Field Assessment Work  </a:t>
            </a:r>
            <a:r>
              <a:rPr lang="en-US" sz="2000" i="1" dirty="0"/>
              <a:t>and many more!</a:t>
            </a:r>
          </a:p>
          <a:p>
            <a:endParaRPr lang="en-US" sz="2000" dirty="0"/>
          </a:p>
          <a:p>
            <a:pPr marL="342900" indent="-342900">
              <a:buClr>
                <a:srgbClr val="00B050"/>
              </a:buClr>
              <a:buFont typeface="Wingdings" panose="05000000000000000000" pitchFamily="2" charset="2"/>
              <a:buChar char="ü"/>
            </a:pPr>
            <a:r>
              <a:rPr lang="en-US" sz="2000" b="1" dirty="0"/>
              <a:t>Webinar 29 Mar: </a:t>
            </a:r>
            <a:r>
              <a:rPr lang="en-US" sz="2000" dirty="0"/>
              <a:t>Emerging technologies for biodiversity IA </a:t>
            </a:r>
            <a:r>
              <a:rPr lang="en-US" sz="2000" b="1" dirty="0">
                <a:solidFill>
                  <a:srgbClr val="00B050"/>
                </a:solidFill>
              </a:rPr>
              <a:t>Free</a:t>
            </a:r>
            <a:r>
              <a:rPr lang="en-US" sz="2000" dirty="0"/>
              <a:t> 	</a:t>
            </a:r>
          </a:p>
          <a:p>
            <a:pPr>
              <a:buClr>
                <a:srgbClr val="00B050"/>
              </a:buClr>
            </a:pPr>
            <a:endParaRPr lang="en-US" sz="2000" dirty="0"/>
          </a:p>
          <a:p>
            <a:pPr marL="342900" indent="-342900">
              <a:buClr>
                <a:srgbClr val="00B050"/>
              </a:buClr>
              <a:buFont typeface="Wingdings" panose="05000000000000000000" pitchFamily="2" charset="2"/>
              <a:buChar char="ü"/>
            </a:pPr>
            <a:r>
              <a:rPr lang="en-US" sz="2000" b="1" dirty="0">
                <a:solidFill>
                  <a:prstClr val="black"/>
                </a:solidFill>
              </a:rPr>
              <a:t>Upcoming events</a:t>
            </a:r>
            <a:r>
              <a:rPr lang="en-US" sz="2000" dirty="0">
                <a:solidFill>
                  <a:prstClr val="black"/>
                </a:solidFill>
              </a:rPr>
              <a:t>, including the IAIA22 annual conference and NEW online training courses</a:t>
            </a:r>
          </a:p>
          <a:p>
            <a:pPr>
              <a:buClr>
                <a:srgbClr val="00B050"/>
              </a:buClr>
            </a:pPr>
            <a:endParaRPr lang="en-US" sz="2000" dirty="0"/>
          </a:p>
          <a:p>
            <a:pPr marL="342900" indent="-342900">
              <a:buClr>
                <a:srgbClr val="00B050"/>
              </a:buClr>
              <a:buFont typeface="Wingdings" panose="05000000000000000000" pitchFamily="2" charset="2"/>
              <a:buChar char="ü"/>
            </a:pPr>
            <a:r>
              <a:rPr lang="en-US" sz="2000" b="1" dirty="0"/>
              <a:t>Online training and mentorship </a:t>
            </a:r>
            <a:r>
              <a:rPr lang="en-US" sz="2000" dirty="0"/>
              <a:t>through the Professional Development Program</a:t>
            </a:r>
          </a:p>
          <a:p>
            <a:pPr>
              <a:buClr>
                <a:srgbClr val="00B050"/>
              </a:buClr>
            </a:pPr>
            <a:endParaRPr lang="en-US" sz="2000" dirty="0"/>
          </a:p>
          <a:p>
            <a:pPr marL="342900" indent="-342900">
              <a:buClr>
                <a:srgbClr val="00B050"/>
              </a:buClr>
              <a:buFont typeface="Wingdings" panose="05000000000000000000" pitchFamily="2" charset="2"/>
              <a:buChar char="ü"/>
            </a:pPr>
            <a:r>
              <a:rPr lang="en-US" sz="2000" b="1" dirty="0"/>
              <a:t>Free downloadable publications</a:t>
            </a:r>
            <a:r>
              <a:rPr lang="en-US" sz="2000" dirty="0"/>
              <a:t>, like Best Practice Principles, IA </a:t>
            </a:r>
            <a:r>
              <a:rPr lang="en-US" sz="2000" dirty="0" err="1"/>
              <a:t>FasTips</a:t>
            </a:r>
            <a:r>
              <a:rPr lang="en-US" sz="2000" dirty="0"/>
              <a:t>, and more</a:t>
            </a:r>
          </a:p>
          <a:p>
            <a:pPr marL="285750" indent="-285750">
              <a:buClr>
                <a:srgbClr val="00B050"/>
              </a:buClr>
              <a:buFont typeface="Wingdings" panose="05000000000000000000" pitchFamily="2" charset="2"/>
              <a:buChar char="ü"/>
            </a:pPr>
            <a:endParaRPr lang="en-US" sz="2000" dirty="0"/>
          </a:p>
        </p:txBody>
      </p:sp>
    </p:spTree>
    <p:extLst>
      <p:ext uri="{BB962C8B-B14F-4D97-AF65-F5344CB8AC3E}">
        <p14:creationId xmlns:p14="http://schemas.microsoft.com/office/powerpoint/2010/main" val="1288794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79816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Nadpis 1">
            <a:extLst>
              <a:ext uri="{FF2B5EF4-FFF2-40B4-BE49-F238E27FC236}">
                <a16:creationId xmlns:a16="http://schemas.microsoft.com/office/drawing/2014/main" id="{DEE8693B-958B-A742-A92F-2E2C5D8F852A}"/>
              </a:ext>
            </a:extLst>
          </p:cNvPr>
          <p:cNvSpPr>
            <a:spLocks noGrp="1"/>
          </p:cNvSpPr>
          <p:nvPr>
            <p:ph type="ctrTitle"/>
          </p:nvPr>
        </p:nvSpPr>
        <p:spPr>
          <a:xfrm>
            <a:off x="1314824" y="735106"/>
            <a:ext cx="10053763" cy="2928470"/>
          </a:xfrm>
        </p:spPr>
        <p:txBody>
          <a:bodyPr anchor="b">
            <a:normAutofit/>
          </a:bodyPr>
          <a:lstStyle/>
          <a:p>
            <a:pPr algn="l"/>
            <a:r>
              <a:rPr lang="cs-CZ" sz="4800" dirty="0" err="1">
                <a:solidFill>
                  <a:srgbClr val="FFFFFF"/>
                </a:solidFill>
              </a:rPr>
              <a:t>Taxonomies</a:t>
            </a:r>
            <a:r>
              <a:rPr lang="cs-CZ" sz="4800" dirty="0">
                <a:solidFill>
                  <a:srgbClr val="FFFFFF"/>
                </a:solidFill>
              </a:rPr>
              <a:t> </a:t>
            </a:r>
            <a:r>
              <a:rPr lang="cs-CZ" sz="4800" dirty="0" err="1">
                <a:solidFill>
                  <a:srgbClr val="FFFFFF"/>
                </a:solidFill>
              </a:rPr>
              <a:t>of</a:t>
            </a:r>
            <a:r>
              <a:rPr lang="cs-CZ" sz="4800" dirty="0">
                <a:solidFill>
                  <a:srgbClr val="FFFFFF"/>
                </a:solidFill>
              </a:rPr>
              <a:t> </a:t>
            </a:r>
            <a:r>
              <a:rPr lang="cs-CZ" sz="4800" dirty="0" err="1">
                <a:solidFill>
                  <a:srgbClr val="FFFFFF"/>
                </a:solidFill>
              </a:rPr>
              <a:t>sustainable</a:t>
            </a:r>
            <a:r>
              <a:rPr lang="cs-CZ" sz="4800" dirty="0">
                <a:solidFill>
                  <a:srgbClr val="FFFFFF"/>
                </a:solidFill>
              </a:rPr>
              <a:t> </a:t>
            </a:r>
            <a:r>
              <a:rPr lang="cs-CZ" sz="4800" dirty="0" err="1">
                <a:solidFill>
                  <a:srgbClr val="FFFFFF"/>
                </a:solidFill>
              </a:rPr>
              <a:t>investment</a:t>
            </a:r>
            <a:r>
              <a:rPr lang="cs-CZ" sz="4800" dirty="0">
                <a:solidFill>
                  <a:srgbClr val="FFFFFF"/>
                </a:solidFill>
              </a:rPr>
              <a:t> </a:t>
            </a:r>
            <a:br>
              <a:rPr lang="cs-CZ" sz="4800" dirty="0">
                <a:solidFill>
                  <a:srgbClr val="FFFFFF"/>
                </a:solidFill>
              </a:rPr>
            </a:br>
            <a:r>
              <a:rPr lang="cs-CZ" sz="4800" dirty="0">
                <a:solidFill>
                  <a:srgbClr val="FFFFFF"/>
                </a:solidFill>
              </a:rPr>
              <a:t>&amp; </a:t>
            </a:r>
            <a:r>
              <a:rPr lang="cs-CZ" sz="4800" dirty="0" err="1">
                <a:solidFill>
                  <a:srgbClr val="FFFFFF"/>
                </a:solidFill>
              </a:rPr>
              <a:t>their</a:t>
            </a:r>
            <a:r>
              <a:rPr lang="cs-CZ" sz="4800" dirty="0">
                <a:solidFill>
                  <a:srgbClr val="FFFFFF"/>
                </a:solidFill>
              </a:rPr>
              <a:t> </a:t>
            </a:r>
            <a:r>
              <a:rPr lang="cs-CZ" sz="4800" dirty="0" err="1">
                <a:solidFill>
                  <a:srgbClr val="FFFFFF"/>
                </a:solidFill>
              </a:rPr>
              <a:t>implications</a:t>
            </a:r>
            <a:r>
              <a:rPr lang="cs-CZ" sz="4800" dirty="0">
                <a:solidFill>
                  <a:srgbClr val="FFFFFF"/>
                </a:solidFill>
              </a:rPr>
              <a:t> </a:t>
            </a:r>
            <a:r>
              <a:rPr lang="cs-CZ" sz="4800" dirty="0" err="1">
                <a:solidFill>
                  <a:srgbClr val="FFFFFF"/>
                </a:solidFill>
              </a:rPr>
              <a:t>for</a:t>
            </a:r>
            <a:r>
              <a:rPr lang="cs-CZ" sz="4800" dirty="0">
                <a:solidFill>
                  <a:srgbClr val="FFFFFF"/>
                </a:solidFill>
              </a:rPr>
              <a:t> </a:t>
            </a:r>
            <a:r>
              <a:rPr lang="cs-CZ" sz="4800" dirty="0" err="1">
                <a:solidFill>
                  <a:srgbClr val="FFFFFF"/>
                </a:solidFill>
              </a:rPr>
              <a:t>environmental</a:t>
            </a:r>
            <a:r>
              <a:rPr lang="cs-CZ" sz="4800" dirty="0">
                <a:solidFill>
                  <a:srgbClr val="FFFFFF"/>
                </a:solidFill>
              </a:rPr>
              <a:t> </a:t>
            </a:r>
            <a:r>
              <a:rPr lang="cs-CZ" sz="4800" dirty="0" err="1">
                <a:solidFill>
                  <a:srgbClr val="FFFFFF"/>
                </a:solidFill>
              </a:rPr>
              <a:t>decision-making</a:t>
            </a:r>
            <a:r>
              <a:rPr lang="cs-CZ" sz="4800" dirty="0">
                <a:solidFill>
                  <a:srgbClr val="FFFFFF"/>
                </a:solidFill>
              </a:rPr>
              <a:t> </a:t>
            </a:r>
            <a:br>
              <a:rPr lang="cs-CZ" sz="4800" dirty="0">
                <a:solidFill>
                  <a:srgbClr val="FFFFFF"/>
                </a:solidFill>
              </a:rPr>
            </a:br>
            <a:endParaRPr lang="cs-IE" sz="4800" dirty="0">
              <a:solidFill>
                <a:srgbClr val="FFFFFF"/>
              </a:solidFill>
            </a:endParaRPr>
          </a:p>
        </p:txBody>
      </p:sp>
      <p:sp>
        <p:nvSpPr>
          <p:cNvPr id="3" name="Podnadpis 2">
            <a:extLst>
              <a:ext uri="{FF2B5EF4-FFF2-40B4-BE49-F238E27FC236}">
                <a16:creationId xmlns:a16="http://schemas.microsoft.com/office/drawing/2014/main" id="{D9225128-E520-2F4E-A481-4612B6233AE4}"/>
              </a:ext>
            </a:extLst>
          </p:cNvPr>
          <p:cNvSpPr>
            <a:spLocks noGrp="1"/>
          </p:cNvSpPr>
          <p:nvPr>
            <p:ph type="subTitle" idx="1"/>
          </p:nvPr>
        </p:nvSpPr>
        <p:spPr>
          <a:xfrm>
            <a:off x="1259173" y="4675326"/>
            <a:ext cx="10358204" cy="1828800"/>
          </a:xfrm>
        </p:spPr>
        <p:txBody>
          <a:bodyPr anchor="ctr">
            <a:normAutofit/>
          </a:bodyPr>
          <a:lstStyle/>
          <a:p>
            <a:pPr algn="r"/>
            <a:r>
              <a:rPr lang="cs-IE" b="1"/>
              <a:t>Jiří Dusík</a:t>
            </a:r>
            <a:r>
              <a:rPr lang="cs-CZ" b="1" dirty="0"/>
              <a:t>   </a:t>
            </a:r>
            <a:r>
              <a:rPr lang="cs-CZ" sz="1600" b="1" dirty="0"/>
              <a:t>⏣</a:t>
            </a:r>
            <a:r>
              <a:rPr lang="cs-CZ" b="1" dirty="0"/>
              <a:t>  </a:t>
            </a:r>
            <a:r>
              <a:rPr lang="cs-CZ" dirty="0" err="1"/>
              <a:t>Integra</a:t>
            </a:r>
            <a:r>
              <a:rPr lang="cs-CZ" dirty="0"/>
              <a:t> </a:t>
            </a:r>
            <a:r>
              <a:rPr lang="cs-CZ" dirty="0" err="1"/>
              <a:t>Consulting</a:t>
            </a:r>
            <a:r>
              <a:rPr lang="cs-CZ" dirty="0"/>
              <a:t>  </a:t>
            </a:r>
            <a:r>
              <a:rPr lang="cs-CZ" sz="1800" dirty="0"/>
              <a:t>⎔ Prague ⎔ Bratislava ⎔ Tbilisi</a:t>
            </a:r>
          </a:p>
          <a:p>
            <a:pPr algn="r"/>
            <a:endParaRPr lang="cs-CZ" sz="500" dirty="0"/>
          </a:p>
          <a:p>
            <a:pPr algn="r"/>
            <a:r>
              <a:rPr lang="cs-CZ" b="1" dirty="0"/>
              <a:t>Alan Bond  </a:t>
            </a:r>
            <a:r>
              <a:rPr lang="cs-CZ" sz="1600" b="1" dirty="0"/>
              <a:t>⏣</a:t>
            </a:r>
            <a:r>
              <a:rPr lang="cs-CZ" b="1" dirty="0"/>
              <a:t>  </a:t>
            </a:r>
            <a:r>
              <a:rPr lang="cs-CZ" dirty="0"/>
              <a:t>University </a:t>
            </a:r>
            <a:r>
              <a:rPr lang="cs-CZ" dirty="0" err="1"/>
              <a:t>of</a:t>
            </a:r>
            <a:r>
              <a:rPr lang="cs-CZ" dirty="0"/>
              <a:t> East </a:t>
            </a:r>
            <a:r>
              <a:rPr lang="cs-CZ" dirty="0" err="1"/>
              <a:t>Anglia</a:t>
            </a:r>
            <a:r>
              <a:rPr lang="cs-CZ" dirty="0"/>
              <a:t> </a:t>
            </a:r>
            <a:r>
              <a:rPr lang="cs-CZ" sz="1800" dirty="0"/>
              <a:t>⎔ UK   </a:t>
            </a:r>
            <a:r>
              <a:rPr lang="cs-CZ" sz="1600" b="1" dirty="0"/>
              <a:t>⏣</a:t>
            </a:r>
            <a:r>
              <a:rPr lang="cs-CZ" sz="2600" dirty="0"/>
              <a:t>  </a:t>
            </a:r>
            <a:r>
              <a:rPr lang="cs-CZ" dirty="0" err="1"/>
              <a:t>North-West</a:t>
            </a:r>
            <a:r>
              <a:rPr lang="cs-CZ" dirty="0"/>
              <a:t> University </a:t>
            </a:r>
            <a:r>
              <a:rPr lang="cs-CZ" sz="1800" dirty="0"/>
              <a:t>⎔ </a:t>
            </a:r>
            <a:r>
              <a:rPr lang="cs-CZ" sz="1800" dirty="0" err="1"/>
              <a:t>South</a:t>
            </a:r>
            <a:r>
              <a:rPr lang="cs-CZ" sz="1800" dirty="0"/>
              <a:t> </a:t>
            </a:r>
            <a:r>
              <a:rPr lang="cs-CZ" sz="1800" dirty="0" err="1"/>
              <a:t>Africa</a:t>
            </a:r>
            <a:endParaRPr lang="cs-CZ" sz="2600" dirty="0"/>
          </a:p>
        </p:txBody>
      </p:sp>
    </p:spTree>
    <p:extLst>
      <p:ext uri="{BB962C8B-B14F-4D97-AF65-F5344CB8AC3E}">
        <p14:creationId xmlns:p14="http://schemas.microsoft.com/office/powerpoint/2010/main" val="387225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A44AC04-DEDE-3B4D-8B2A-D72429134F02}"/>
              </a:ext>
            </a:extLst>
          </p:cNvPr>
          <p:cNvSpPr>
            <a:spLocks noGrp="1"/>
          </p:cNvSpPr>
          <p:nvPr>
            <p:ph type="title"/>
          </p:nvPr>
        </p:nvSpPr>
        <p:spPr>
          <a:xfrm>
            <a:off x="5853492" y="1028701"/>
            <a:ext cx="5754896" cy="1655483"/>
          </a:xfrm>
        </p:spPr>
        <p:txBody>
          <a:bodyPr anchor="b">
            <a:normAutofit/>
          </a:bodyPr>
          <a:lstStyle/>
          <a:p>
            <a:r>
              <a:rPr lang="cs-CZ" sz="2800" dirty="0"/>
              <a:t>450 financial firms </a:t>
            </a:r>
            <a:br>
              <a:rPr lang="cs-CZ" sz="2800" dirty="0"/>
            </a:br>
            <a:r>
              <a:rPr lang="cs-CZ" sz="2800" dirty="0"/>
              <a:t>in 45 countries</a:t>
            </a:r>
            <a:br>
              <a:rPr lang="cs-CZ" sz="2800" dirty="0"/>
            </a:br>
            <a:r>
              <a:rPr lang="en-GB" sz="2800" dirty="0"/>
              <a:t>responsible for assets &gt;</a:t>
            </a:r>
            <a:r>
              <a:rPr lang="cs-CZ" sz="2800" dirty="0"/>
              <a:t> $130 trillion </a:t>
            </a:r>
            <a:br>
              <a:rPr lang="cs-CZ" sz="2800" dirty="0"/>
            </a:br>
            <a:r>
              <a:rPr lang="cs-CZ" sz="2800" dirty="0"/>
              <a:t>40% global financial assets</a:t>
            </a:r>
            <a:endParaRPr lang="cs-IE" sz="2800" dirty="0"/>
          </a:p>
        </p:txBody>
      </p:sp>
      <p:pic>
        <p:nvPicPr>
          <p:cNvPr id="5" name="Zástupný obsah 4" descr="Obsah obrázku text, strom&#10;&#10;Popis byl vytvořen automaticky">
            <a:extLst>
              <a:ext uri="{FF2B5EF4-FFF2-40B4-BE49-F238E27FC236}">
                <a16:creationId xmlns:a16="http://schemas.microsoft.com/office/drawing/2014/main" id="{122613FB-CF03-614E-B09E-07C87BD874D6}"/>
              </a:ext>
            </a:extLst>
          </p:cNvPr>
          <p:cNvPicPr>
            <a:picLocks noChangeAspect="1"/>
          </p:cNvPicPr>
          <p:nvPr/>
        </p:nvPicPr>
        <p:blipFill rotWithShape="1">
          <a:blip r:embed="rId3"/>
          <a:srcRect l="888" r="7935" b="-4"/>
          <a:stretch/>
        </p:blipFill>
        <p:spPr>
          <a:xfrm>
            <a:off x="1068130" y="1028701"/>
            <a:ext cx="3876165" cy="4338170"/>
          </a:xfrm>
          <a:prstGeom prst="rect">
            <a:avLst/>
          </a:prstGeom>
        </p:spPr>
      </p:pic>
      <p:sp>
        <p:nvSpPr>
          <p:cNvPr id="9" name="Content Placeholder 8">
            <a:extLst>
              <a:ext uri="{FF2B5EF4-FFF2-40B4-BE49-F238E27FC236}">
                <a16:creationId xmlns:a16="http://schemas.microsoft.com/office/drawing/2014/main" id="{AADB77A6-606F-4D7A-87CD-27716FE166BE}"/>
              </a:ext>
            </a:extLst>
          </p:cNvPr>
          <p:cNvSpPr>
            <a:spLocks noGrp="1"/>
          </p:cNvSpPr>
          <p:nvPr>
            <p:ph idx="1"/>
          </p:nvPr>
        </p:nvSpPr>
        <p:spPr>
          <a:xfrm>
            <a:off x="5690699" y="3520805"/>
            <a:ext cx="5754896" cy="1846066"/>
          </a:xfrm>
        </p:spPr>
        <p:txBody>
          <a:bodyPr anchor="t">
            <a:normAutofit/>
          </a:bodyPr>
          <a:lstStyle/>
          <a:p>
            <a:r>
              <a:rPr lang="cs-CZ" sz="2000" dirty="0"/>
              <a:t>Set and </a:t>
            </a:r>
            <a:r>
              <a:rPr lang="cs-CZ" sz="2000" dirty="0" err="1"/>
              <a:t>publish</a:t>
            </a:r>
            <a:r>
              <a:rPr lang="cs-CZ" sz="2000" dirty="0"/>
              <a:t> a </a:t>
            </a:r>
            <a:r>
              <a:rPr lang="cs-CZ" sz="2000" dirty="0" err="1"/>
              <a:t>net-zero</a:t>
            </a:r>
            <a:r>
              <a:rPr lang="cs-CZ" sz="2000" dirty="0"/>
              <a:t> </a:t>
            </a:r>
            <a:r>
              <a:rPr lang="cs-CZ" sz="2000" dirty="0" err="1"/>
              <a:t>transition</a:t>
            </a:r>
            <a:r>
              <a:rPr lang="cs-CZ" sz="2000" dirty="0"/>
              <a:t> </a:t>
            </a:r>
            <a:r>
              <a:rPr lang="cs-CZ" sz="2000" dirty="0" err="1"/>
              <a:t>strategy</a:t>
            </a:r>
            <a:r>
              <a:rPr lang="cs-CZ" sz="2000" dirty="0"/>
              <a:t>. </a:t>
            </a:r>
          </a:p>
          <a:p>
            <a:r>
              <a:rPr lang="cs-CZ" sz="2000" dirty="0" err="1"/>
              <a:t>Commit</a:t>
            </a:r>
            <a:r>
              <a:rPr lang="cs-CZ" sz="2000" dirty="0"/>
              <a:t> to transparent reporting and </a:t>
            </a:r>
            <a:r>
              <a:rPr lang="cs-CZ" sz="2000" dirty="0" err="1"/>
              <a:t>accounting</a:t>
            </a:r>
            <a:r>
              <a:rPr lang="cs-CZ" sz="2000" dirty="0"/>
              <a:t> on </a:t>
            </a:r>
            <a:r>
              <a:rPr lang="cs-CZ" sz="2000" dirty="0" err="1"/>
              <a:t>progress</a:t>
            </a:r>
            <a:r>
              <a:rPr lang="cs-CZ" sz="2000" dirty="0"/>
              <a:t> </a:t>
            </a:r>
            <a:r>
              <a:rPr lang="cs-CZ" sz="2000" dirty="0" err="1"/>
              <a:t>against</a:t>
            </a:r>
            <a:r>
              <a:rPr lang="cs-CZ" sz="2000" dirty="0"/>
              <a:t> </a:t>
            </a:r>
            <a:r>
              <a:rPr lang="cs-CZ" sz="2000" dirty="0" err="1"/>
              <a:t>those</a:t>
            </a:r>
            <a:r>
              <a:rPr lang="cs-CZ" sz="2000" dirty="0"/>
              <a:t> </a:t>
            </a:r>
            <a:r>
              <a:rPr lang="cs-CZ" sz="2000" dirty="0" err="1"/>
              <a:t>targets</a:t>
            </a:r>
            <a:r>
              <a:rPr lang="cs-CZ" sz="2000" dirty="0"/>
              <a:t>. </a:t>
            </a:r>
          </a:p>
          <a:p>
            <a:r>
              <a:rPr lang="cs-CZ" sz="2000" dirty="0" err="1"/>
              <a:t>Adhere</a:t>
            </a:r>
            <a:r>
              <a:rPr lang="cs-CZ" sz="2000" dirty="0"/>
              <a:t> to </a:t>
            </a:r>
            <a:r>
              <a:rPr lang="cs-CZ" sz="2000" dirty="0" err="1"/>
              <a:t>strict</a:t>
            </a:r>
            <a:r>
              <a:rPr lang="cs-CZ" sz="2000" dirty="0"/>
              <a:t> </a:t>
            </a:r>
            <a:r>
              <a:rPr lang="cs-CZ" sz="2000" dirty="0" err="1"/>
              <a:t>restrictions</a:t>
            </a:r>
            <a:r>
              <a:rPr lang="cs-CZ" sz="2000" dirty="0"/>
              <a:t> on use </a:t>
            </a:r>
            <a:r>
              <a:rPr lang="cs-CZ" sz="2000" dirty="0" err="1"/>
              <a:t>of</a:t>
            </a:r>
            <a:r>
              <a:rPr lang="cs-CZ" sz="2000" dirty="0"/>
              <a:t> </a:t>
            </a:r>
            <a:r>
              <a:rPr lang="cs-CZ" sz="2000" dirty="0" err="1"/>
              <a:t>offsets</a:t>
            </a:r>
            <a:r>
              <a:rPr lang="cs-CZ" sz="2000" dirty="0"/>
              <a:t>.</a:t>
            </a:r>
            <a:endParaRPr lang="en-US" sz="2000" dirty="0"/>
          </a:p>
        </p:txBody>
      </p:sp>
      <p:sp>
        <p:nvSpPr>
          <p:cNvPr id="65" name="Rectangle 64">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5231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A3FB46D-FA0F-384A-9A89-86DCBDFD8F91}"/>
              </a:ext>
            </a:extLst>
          </p:cNvPr>
          <p:cNvSpPr>
            <a:spLocks noGrp="1"/>
          </p:cNvSpPr>
          <p:nvPr>
            <p:ph type="title"/>
          </p:nvPr>
        </p:nvSpPr>
        <p:spPr>
          <a:xfrm>
            <a:off x="8643193" y="489507"/>
            <a:ext cx="3091607" cy="1655483"/>
          </a:xfrm>
        </p:spPr>
        <p:txBody>
          <a:bodyPr anchor="b">
            <a:normAutofit fontScale="90000"/>
          </a:bodyPr>
          <a:lstStyle/>
          <a:p>
            <a:r>
              <a:rPr lang="cs-IE" sz="4000" dirty="0"/>
              <a:t>Systemic difficulties with metrics used</a:t>
            </a:r>
          </a:p>
        </p:txBody>
      </p:sp>
      <p:pic>
        <p:nvPicPr>
          <p:cNvPr id="5" name="Zástupný obsah 4">
            <a:extLst>
              <a:ext uri="{FF2B5EF4-FFF2-40B4-BE49-F238E27FC236}">
                <a16:creationId xmlns:a16="http://schemas.microsoft.com/office/drawing/2014/main" id="{A0EE49DE-0ED2-194E-A878-45DDF99BD818}"/>
              </a:ext>
            </a:extLst>
          </p:cNvPr>
          <p:cNvPicPr>
            <a:picLocks noChangeAspect="1"/>
          </p:cNvPicPr>
          <p:nvPr/>
        </p:nvPicPr>
        <p:blipFill rotWithShape="1">
          <a:blip r:embed="rId3"/>
          <a:srcRect r="1221" b="-2"/>
          <a:stretch/>
        </p:blipFill>
        <p:spPr>
          <a:xfrm>
            <a:off x="20" y="431"/>
            <a:ext cx="8115280" cy="6408311"/>
          </a:xfrm>
          <a:prstGeom prst="rect">
            <a:avLst/>
          </a:prstGeom>
        </p:spPr>
      </p:pic>
      <p:sp>
        <p:nvSpPr>
          <p:cNvPr id="9" name="Content Placeholder 8">
            <a:extLst>
              <a:ext uri="{FF2B5EF4-FFF2-40B4-BE49-F238E27FC236}">
                <a16:creationId xmlns:a16="http://schemas.microsoft.com/office/drawing/2014/main" id="{31C60995-4B0B-4D4E-AFB7-18AB906E4C5A}"/>
              </a:ext>
            </a:extLst>
          </p:cNvPr>
          <p:cNvSpPr>
            <a:spLocks noGrp="1"/>
          </p:cNvSpPr>
          <p:nvPr>
            <p:ph idx="1"/>
          </p:nvPr>
        </p:nvSpPr>
        <p:spPr>
          <a:xfrm>
            <a:off x="8643193" y="2418408"/>
            <a:ext cx="2942813" cy="3540265"/>
          </a:xfrm>
        </p:spPr>
        <p:txBody>
          <a:bodyPr>
            <a:normAutofit/>
          </a:bodyPr>
          <a:lstStyle/>
          <a:p>
            <a:r>
              <a:rPr lang="cs-CZ" sz="2400" dirty="0"/>
              <a:t>ESG </a:t>
            </a:r>
            <a:r>
              <a:rPr lang="cs-CZ" sz="2400" dirty="0" err="1"/>
              <a:t>ratings</a:t>
            </a:r>
            <a:r>
              <a:rPr lang="cs-CZ" sz="2400" dirty="0"/>
              <a:t> vary </a:t>
            </a:r>
            <a:r>
              <a:rPr lang="cs-CZ" sz="2400" dirty="0" err="1"/>
              <a:t>markedly</a:t>
            </a:r>
            <a:r>
              <a:rPr lang="cs-CZ" sz="2400" dirty="0"/>
              <a:t> by ESG </a:t>
            </a:r>
            <a:r>
              <a:rPr lang="cs-CZ" sz="2400" dirty="0" err="1"/>
              <a:t>ratings</a:t>
            </a:r>
            <a:r>
              <a:rPr lang="cs-CZ" sz="2400" dirty="0"/>
              <a:t> provider </a:t>
            </a:r>
          </a:p>
          <a:p>
            <a:endParaRPr lang="cs-CZ" sz="2400" dirty="0"/>
          </a:p>
          <a:p>
            <a:r>
              <a:rPr lang="cs-CZ" sz="2400" dirty="0" err="1"/>
              <a:t>Each</a:t>
            </a:r>
            <a:r>
              <a:rPr lang="cs-CZ" sz="2400" dirty="0"/>
              <a:t> provider has a </a:t>
            </a:r>
            <a:r>
              <a:rPr lang="cs-CZ" sz="2400" dirty="0" err="1"/>
              <a:t>unique</a:t>
            </a:r>
            <a:r>
              <a:rPr lang="cs-CZ" sz="2400" dirty="0"/>
              <a:t> </a:t>
            </a:r>
            <a:r>
              <a:rPr lang="cs-CZ" sz="2400" dirty="0" err="1"/>
              <a:t>methodology</a:t>
            </a:r>
            <a:r>
              <a:rPr lang="cs-CZ" sz="2400" dirty="0"/>
              <a:t> </a:t>
            </a:r>
            <a:r>
              <a:rPr lang="cs-CZ" sz="2400" dirty="0" err="1"/>
              <a:t>for</a:t>
            </a:r>
            <a:r>
              <a:rPr lang="cs-CZ" sz="2400" dirty="0"/>
              <a:t> </a:t>
            </a:r>
            <a:r>
              <a:rPr lang="cs-CZ" sz="2400" dirty="0" err="1"/>
              <a:t>assigning</a:t>
            </a:r>
            <a:r>
              <a:rPr lang="cs-CZ" sz="2400" dirty="0"/>
              <a:t> </a:t>
            </a:r>
            <a:r>
              <a:rPr lang="cs-CZ" sz="2400" dirty="0" err="1"/>
              <a:t>company-specific</a:t>
            </a:r>
            <a:r>
              <a:rPr lang="cs-CZ" sz="2400" dirty="0"/>
              <a:t> </a:t>
            </a:r>
            <a:r>
              <a:rPr lang="cs-CZ" sz="2400" dirty="0" err="1"/>
              <a:t>ratings</a:t>
            </a:r>
            <a:r>
              <a:rPr lang="cs-CZ" sz="2400" dirty="0"/>
              <a:t>.</a:t>
            </a:r>
          </a:p>
        </p:txBody>
      </p:sp>
      <p:sp>
        <p:nvSpPr>
          <p:cNvPr id="25" name="Rectangle 13">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250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97AAC3E-792E-8644-B12E-4DBA641ABC94}"/>
              </a:ext>
            </a:extLst>
          </p:cNvPr>
          <p:cNvSpPr>
            <a:spLocks noGrp="1"/>
          </p:cNvSpPr>
          <p:nvPr>
            <p:ph type="title"/>
          </p:nvPr>
        </p:nvSpPr>
        <p:spPr>
          <a:xfrm>
            <a:off x="701344" y="710273"/>
            <a:ext cx="4352315" cy="2813320"/>
          </a:xfrm>
        </p:spPr>
        <p:txBody>
          <a:bodyPr>
            <a:normAutofit/>
          </a:bodyPr>
          <a:lstStyle/>
          <a:p>
            <a:r>
              <a:rPr lang="en-GB" sz="4100" dirty="0"/>
              <a:t>High-quality and consistent verification process will be critical</a:t>
            </a:r>
            <a:r>
              <a:rPr lang="cs-IE" sz="4100" dirty="0"/>
              <a:t> </a:t>
            </a:r>
          </a:p>
        </p:txBody>
      </p:sp>
      <p:sp>
        <p:nvSpPr>
          <p:cNvPr id="139" name="Rectangle 13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142"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International Monetary Fund | United Nations">
            <a:extLst>
              <a:ext uri="{FF2B5EF4-FFF2-40B4-BE49-F238E27FC236}">
                <a16:creationId xmlns:a16="http://schemas.microsoft.com/office/drawing/2014/main" id="{F703274D-7FA6-904D-B7D3-1562797D8B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tretch/>
        </p:blipFill>
        <p:spPr bwMode="auto">
          <a:xfrm>
            <a:off x="5942569" y="282231"/>
            <a:ext cx="5977881" cy="3362558"/>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B6FD8B1B-3081-7C4E-B61E-89DB66F4A015}"/>
              </a:ext>
            </a:extLst>
          </p:cNvPr>
          <p:cNvSpPr>
            <a:spLocks noGrp="1"/>
          </p:cNvSpPr>
          <p:nvPr>
            <p:ph idx="1"/>
          </p:nvPr>
        </p:nvSpPr>
        <p:spPr>
          <a:xfrm>
            <a:off x="731519" y="4099034"/>
            <a:ext cx="10785191" cy="2196771"/>
          </a:xfrm>
        </p:spPr>
        <p:txBody>
          <a:bodyPr anchor="ctr">
            <a:normAutofit lnSpcReduction="10000"/>
          </a:bodyPr>
          <a:lstStyle/>
          <a:p>
            <a:pPr marL="0" indent="0">
              <a:buNone/>
            </a:pPr>
            <a:r>
              <a:rPr lang="en-GB" dirty="0"/>
              <a:t>Proper regulatory oversight and verification mechanisms are essential to avoid greenwashing</a:t>
            </a:r>
          </a:p>
          <a:p>
            <a:pPr marL="0" indent="0">
              <a:buNone/>
            </a:pPr>
            <a:endParaRPr lang="en-GB" dirty="0"/>
          </a:p>
          <a:p>
            <a:pPr marL="0" indent="0">
              <a:buNone/>
            </a:pPr>
            <a:r>
              <a:rPr lang="en-GB" dirty="0"/>
              <a:t>Placement within sustainable finance system should not be dependent on self-reporting</a:t>
            </a:r>
            <a:r>
              <a:rPr lang="cs-IE"/>
              <a:t> </a:t>
            </a:r>
          </a:p>
        </p:txBody>
      </p:sp>
      <p:sp>
        <p:nvSpPr>
          <p:cNvPr id="1047" name="Rectangle 16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6900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F40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TextovéPole 2">
            <a:extLst>
              <a:ext uri="{FF2B5EF4-FFF2-40B4-BE49-F238E27FC236}">
                <a16:creationId xmlns:a16="http://schemas.microsoft.com/office/drawing/2014/main" id="{22D2D9B3-72C5-0644-8882-E0391A31E3B3}"/>
              </a:ext>
            </a:extLst>
          </p:cNvPr>
          <p:cNvSpPr txBox="1"/>
          <p:nvPr/>
        </p:nvSpPr>
        <p:spPr>
          <a:xfrm>
            <a:off x="871220" y="860028"/>
            <a:ext cx="6006192" cy="1324907"/>
          </a:xfrm>
        </p:spPr>
        <p:txBody>
          <a:bodyPr vert="horz" lIns="91440" tIns="45720" rIns="91440" bIns="45720" rtlCol="0" anchor="ctr">
            <a:normAutofit fontScale="70000" lnSpcReduction="20000"/>
          </a:bodyPr>
          <a:lstStyle/>
          <a:p>
            <a:pPr>
              <a:lnSpc>
                <a:spcPct val="90000"/>
              </a:lnSpc>
              <a:spcBef>
                <a:spcPct val="0"/>
              </a:spcBef>
              <a:spcAft>
                <a:spcPts val="600"/>
              </a:spcAft>
            </a:pPr>
            <a:r>
              <a:rPr lang="en-US" sz="4400" b="1" dirty="0">
                <a:solidFill>
                  <a:srgbClr val="2F4051"/>
                </a:solidFill>
                <a:latin typeface="+mj-lt"/>
                <a:ea typeface="+mj-ea"/>
                <a:cs typeface="+mj-cs"/>
              </a:rPr>
              <a:t>G20 high-level </a:t>
            </a:r>
            <a:r>
              <a:rPr lang="en-US" sz="4500" b="1" dirty="0">
                <a:solidFill>
                  <a:srgbClr val="2F4051"/>
                </a:solidFill>
                <a:latin typeface="+mj-lt"/>
                <a:ea typeface="+mj-ea"/>
                <a:cs typeface="+mj-cs"/>
              </a:rPr>
              <a:t>principles </a:t>
            </a:r>
            <a:r>
              <a:rPr lang="cs-CZ" sz="4500" b="1" dirty="0" err="1">
                <a:solidFill>
                  <a:srgbClr val="2F4051"/>
                </a:solidFill>
                <a:latin typeface="+mj-lt"/>
                <a:ea typeface="+mj-ea"/>
                <a:cs typeface="+mj-cs"/>
              </a:rPr>
              <a:t>for</a:t>
            </a:r>
            <a:r>
              <a:rPr lang="cs-CZ" sz="4500" b="1" dirty="0">
                <a:solidFill>
                  <a:srgbClr val="2F4051"/>
                </a:solidFill>
                <a:latin typeface="+mj-lt"/>
                <a:ea typeface="+mj-ea"/>
                <a:cs typeface="+mj-cs"/>
              </a:rPr>
              <a:t> </a:t>
            </a:r>
            <a:r>
              <a:rPr lang="cs-CZ" sz="4500" b="1" dirty="0" err="1">
                <a:solidFill>
                  <a:srgbClr val="2F4051"/>
                </a:solidFill>
                <a:latin typeface="+mj-lt"/>
                <a:ea typeface="+mj-ea"/>
                <a:cs typeface="+mj-cs"/>
              </a:rPr>
              <a:t>aligning</a:t>
            </a:r>
            <a:r>
              <a:rPr lang="cs-CZ" sz="4500" b="1" dirty="0">
                <a:solidFill>
                  <a:srgbClr val="2F4051"/>
                </a:solidFill>
                <a:latin typeface="+mj-lt"/>
                <a:ea typeface="+mj-ea"/>
                <a:cs typeface="+mj-cs"/>
              </a:rPr>
              <a:t> </a:t>
            </a:r>
            <a:r>
              <a:rPr lang="cs-CZ" sz="4500" b="1" dirty="0" err="1">
                <a:solidFill>
                  <a:srgbClr val="2F4051"/>
                </a:solidFill>
                <a:latin typeface="+mj-lt"/>
                <a:ea typeface="+mj-ea"/>
                <a:cs typeface="+mj-cs"/>
              </a:rPr>
              <a:t>approaches</a:t>
            </a:r>
            <a:r>
              <a:rPr lang="cs-CZ" sz="4500" b="1" dirty="0">
                <a:solidFill>
                  <a:srgbClr val="2F4051"/>
                </a:solidFill>
                <a:latin typeface="+mj-lt"/>
                <a:ea typeface="+mj-ea"/>
                <a:cs typeface="+mj-cs"/>
              </a:rPr>
              <a:t>  and  </a:t>
            </a:r>
            <a:r>
              <a:rPr lang="cs-CZ" sz="4500" b="1" dirty="0" err="1">
                <a:solidFill>
                  <a:srgbClr val="2F4051"/>
                </a:solidFill>
                <a:latin typeface="+mj-lt"/>
                <a:ea typeface="+mj-ea"/>
                <a:cs typeface="+mj-cs"/>
              </a:rPr>
              <a:t>international</a:t>
            </a:r>
            <a:r>
              <a:rPr lang="cs-CZ" sz="4500" b="1" dirty="0">
                <a:solidFill>
                  <a:srgbClr val="2F4051"/>
                </a:solidFill>
                <a:latin typeface="+mj-lt"/>
                <a:ea typeface="+mj-ea"/>
                <a:cs typeface="+mj-cs"/>
              </a:rPr>
              <a:t> </a:t>
            </a:r>
            <a:r>
              <a:rPr lang="cs-CZ" sz="4500" b="1" dirty="0" err="1">
                <a:solidFill>
                  <a:srgbClr val="2F4051"/>
                </a:solidFill>
                <a:latin typeface="+mj-lt"/>
                <a:ea typeface="+mj-ea"/>
                <a:cs typeface="+mj-cs"/>
              </a:rPr>
              <a:t>coordination</a:t>
            </a:r>
            <a:r>
              <a:rPr lang="cs-CZ" sz="4500" b="1" dirty="0">
                <a:solidFill>
                  <a:srgbClr val="2F4051"/>
                </a:solidFill>
                <a:latin typeface="+mj-lt"/>
                <a:ea typeface="+mj-ea"/>
                <a:cs typeface="+mj-cs"/>
              </a:rPr>
              <a:t> on </a:t>
            </a:r>
            <a:r>
              <a:rPr lang="cs-CZ" sz="4500" b="1" dirty="0" err="1">
                <a:solidFill>
                  <a:srgbClr val="2F4051"/>
                </a:solidFill>
                <a:latin typeface="+mj-lt"/>
                <a:ea typeface="+mj-ea"/>
                <a:cs typeface="+mj-cs"/>
              </a:rPr>
              <a:t>sustainable</a:t>
            </a:r>
            <a:r>
              <a:rPr lang="cs-CZ" sz="4500" b="1" dirty="0">
                <a:solidFill>
                  <a:srgbClr val="2F4051"/>
                </a:solidFill>
                <a:latin typeface="+mj-lt"/>
                <a:ea typeface="+mj-ea"/>
                <a:cs typeface="+mj-cs"/>
              </a:rPr>
              <a:t> finance</a:t>
            </a:r>
            <a:r>
              <a:rPr lang="en-US" sz="4500" b="1" dirty="0">
                <a:solidFill>
                  <a:srgbClr val="2F4051"/>
                </a:solidFill>
                <a:latin typeface="+mj-lt"/>
                <a:ea typeface="+mj-ea"/>
                <a:cs typeface="+mj-cs"/>
              </a:rPr>
              <a:t>:</a:t>
            </a:r>
          </a:p>
        </p:txBody>
      </p:sp>
      <p:sp>
        <p:nvSpPr>
          <p:cNvPr id="10" name="Zástupný obsah 9">
            <a:extLst>
              <a:ext uri="{FF2B5EF4-FFF2-40B4-BE49-F238E27FC236}">
                <a16:creationId xmlns:a16="http://schemas.microsoft.com/office/drawing/2014/main" id="{66EA0626-9CD5-7B4E-8FD9-A058FC30C7F0}"/>
              </a:ext>
            </a:extLst>
          </p:cNvPr>
          <p:cNvSpPr>
            <a:spLocks noGrp="1"/>
          </p:cNvSpPr>
          <p:nvPr>
            <p:ph idx="1"/>
          </p:nvPr>
        </p:nvSpPr>
        <p:spPr>
          <a:xfrm>
            <a:off x="871220" y="2248823"/>
            <a:ext cx="6006192" cy="3928139"/>
          </a:xfrm>
        </p:spPr>
        <p:txBody>
          <a:bodyPr vert="horz" lIns="91440" tIns="45720" rIns="91440" bIns="45720" rtlCol="0">
            <a:normAutofit/>
          </a:bodyPr>
          <a:lstStyle/>
          <a:p>
            <a:pPr marL="685800" lvl="0" indent="-457200">
              <a:buFont typeface="+mj-lt"/>
              <a:buAutoNum type="arabicPeriod"/>
            </a:pPr>
            <a:r>
              <a:rPr lang="en-US" sz="1900" dirty="0">
                <a:solidFill>
                  <a:srgbClr val="2F4051"/>
                </a:solidFill>
              </a:rPr>
              <a:t>Ensure material positive contributions to sustainability goals and focus on outcomes; </a:t>
            </a:r>
          </a:p>
          <a:p>
            <a:pPr marL="685800" lvl="0" indent="-457200">
              <a:buFont typeface="+mj-lt"/>
              <a:buAutoNum type="arabicPeriod"/>
            </a:pPr>
            <a:r>
              <a:rPr lang="en-US" sz="1900" dirty="0">
                <a:solidFill>
                  <a:srgbClr val="2F4051"/>
                </a:solidFill>
              </a:rPr>
              <a:t>Avoid negative contribution to other sustainability goals (e.g., through do no significant harm to any sustainability goal requirements); </a:t>
            </a:r>
          </a:p>
          <a:p>
            <a:pPr marL="685800" lvl="0" indent="-457200">
              <a:buFont typeface="+mj-lt"/>
              <a:buAutoNum type="arabicPeriod"/>
            </a:pPr>
            <a:r>
              <a:rPr lang="en-US" sz="1900" dirty="0">
                <a:solidFill>
                  <a:srgbClr val="2F4051"/>
                </a:solidFill>
              </a:rPr>
              <a:t>Be dynamic in adjustments  reflecting  changes  in  policies, technologies, and state of the transition;  </a:t>
            </a:r>
          </a:p>
          <a:p>
            <a:pPr marL="685800" lvl="0" indent="-457200">
              <a:buFont typeface="+mj-lt"/>
              <a:buAutoNum type="arabicPeriod"/>
            </a:pPr>
            <a:r>
              <a:rPr lang="en-US" sz="1900" dirty="0">
                <a:solidFill>
                  <a:srgbClr val="2F4051"/>
                </a:solidFill>
              </a:rPr>
              <a:t>Reflect good governance and transparency; </a:t>
            </a:r>
          </a:p>
          <a:p>
            <a:pPr marL="685800" lvl="0" indent="-457200">
              <a:buFont typeface="+mj-lt"/>
              <a:buAutoNum type="arabicPeriod"/>
            </a:pPr>
            <a:r>
              <a:rPr lang="en-US" sz="1900" dirty="0">
                <a:solidFill>
                  <a:srgbClr val="2F4051"/>
                </a:solidFill>
              </a:rPr>
              <a:t>Be science-based  for  environmental  goals  and  science-  or evidence-based for other sustainability issues; and </a:t>
            </a:r>
          </a:p>
          <a:p>
            <a:pPr marL="685800" lvl="0" indent="-457200">
              <a:buFont typeface="+mj-lt"/>
              <a:buAutoNum type="arabicPeriod"/>
            </a:pPr>
            <a:r>
              <a:rPr lang="en-US" sz="1900" dirty="0">
                <a:solidFill>
                  <a:srgbClr val="2F4051"/>
                </a:solidFill>
              </a:rPr>
              <a:t>Address transition considerations.</a:t>
            </a:r>
          </a:p>
          <a:p>
            <a:endParaRPr lang="en-US" sz="1900" dirty="0">
              <a:solidFill>
                <a:srgbClr val="2F4051"/>
              </a:solidFill>
            </a:endParaRPr>
          </a:p>
        </p:txBody>
      </p:sp>
      <p:sp>
        <p:nvSpPr>
          <p:cNvPr id="30" name="Rectangle 29">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2F40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a:extLst>
              <a:ext uri="{FF2B5EF4-FFF2-40B4-BE49-F238E27FC236}">
                <a16:creationId xmlns:a16="http://schemas.microsoft.com/office/drawing/2014/main" id="{1BCC43E4-0689-1B43-AD42-138C117C1E72}"/>
              </a:ext>
            </a:extLst>
          </p:cNvPr>
          <p:cNvPicPr>
            <a:picLocks noChangeAspect="1"/>
          </p:cNvPicPr>
          <p:nvPr/>
        </p:nvPicPr>
        <p:blipFill rotWithShape="1">
          <a:blip r:embed="rId3"/>
          <a:srcRect r="2275" b="1"/>
          <a:stretch/>
        </p:blipFill>
        <p:spPr>
          <a:xfrm>
            <a:off x="7523826" y="862763"/>
            <a:ext cx="3788081" cy="5151142"/>
          </a:xfrm>
          <a:prstGeom prst="rect">
            <a:avLst/>
          </a:prstGeom>
        </p:spPr>
      </p:pic>
      <p:sp>
        <p:nvSpPr>
          <p:cNvPr id="14" name="TextovéPole 13">
            <a:extLst>
              <a:ext uri="{FF2B5EF4-FFF2-40B4-BE49-F238E27FC236}">
                <a16:creationId xmlns:a16="http://schemas.microsoft.com/office/drawing/2014/main" id="{0D6894DC-5058-4F4B-B406-9764C574059B}"/>
              </a:ext>
            </a:extLst>
          </p:cNvPr>
          <p:cNvSpPr txBox="1"/>
          <p:nvPr/>
        </p:nvSpPr>
        <p:spPr>
          <a:xfrm>
            <a:off x="7712242" y="1094874"/>
            <a:ext cx="184731" cy="369332"/>
          </a:xfrm>
          <a:prstGeom prst="rect">
            <a:avLst/>
          </a:prstGeom>
          <a:noFill/>
        </p:spPr>
        <p:txBody>
          <a:bodyPr wrap="none" rtlCol="0">
            <a:spAutoFit/>
          </a:bodyPr>
          <a:lstStyle/>
          <a:p>
            <a:endParaRPr lang="cs-IE" dirty="0"/>
          </a:p>
        </p:txBody>
      </p:sp>
    </p:spTree>
    <p:extLst>
      <p:ext uri="{BB962C8B-B14F-4D97-AF65-F5344CB8AC3E}">
        <p14:creationId xmlns:p14="http://schemas.microsoft.com/office/powerpoint/2010/main" val="272676860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3729</TotalTime>
  <Words>1583</Words>
  <Application>Microsoft Office PowerPoint</Application>
  <PresentationFormat>Widescreen</PresentationFormat>
  <Paragraphs>160</Paragraphs>
  <Slides>29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Franklin Gothic Demi</vt:lpstr>
      <vt:lpstr>Wingdings</vt:lpstr>
      <vt:lpstr>Motiv Office</vt:lpstr>
      <vt:lpstr>PowerPoint Presentation</vt:lpstr>
      <vt:lpstr>PowerPoint Presentation</vt:lpstr>
      <vt:lpstr>PowerPoint Presentation</vt:lpstr>
      <vt:lpstr>PowerPoint Presentation</vt:lpstr>
      <vt:lpstr>Taxonomies of sustainable investment  &amp; their implications for environmental decision-making  </vt:lpstr>
      <vt:lpstr>450 financial firms  in 45 countries responsible for assets &gt; $130 trillion  40% global financial assets</vt:lpstr>
      <vt:lpstr>Systemic difficulties with metrics used</vt:lpstr>
      <vt:lpstr>High-quality and consistent verification process will be critical </vt:lpstr>
      <vt:lpstr>PowerPoint Presentation</vt:lpstr>
      <vt:lpstr>Guidance documents for spending these resources   Climate Bonds Initiative in 2012  China‘s Green Bond Endorsed Projects Catalogue  EU Taxonomy of Sustainable Activities  UK, Canada, Viet Nam… </vt:lpstr>
      <vt:lpstr>PowerPoint Presentation</vt:lpstr>
      <vt:lpstr>PowerPoint Presentation</vt:lpstr>
      <vt:lpstr>Six policy environmental objectives of the EU Taxonomy</vt:lpstr>
      <vt:lpstr>Each EU Taxonomy-compliant activity</vt:lpstr>
      <vt:lpstr>Example  Climate Change Mitigation</vt:lpstr>
      <vt:lpstr>Framework: Taxonomy Regulation (EU) 2020/852 – Art 10 </vt:lpstr>
      <vt:lpstr>Framework: Taxonomy Regulation (EU) 2020/852 – Art 10</vt:lpstr>
      <vt:lpstr>Technical Screening Criteria: Delegated Regulation (EU) 2021/2139</vt:lpstr>
      <vt:lpstr>Implications  for impact assessment systems?</vt:lpstr>
      <vt:lpstr>‚Invisible fingerprints‘ </vt:lpstr>
      <vt:lpstr>Micro-level questions</vt:lpstr>
      <vt:lpstr>Meso-level questions</vt:lpstr>
      <vt:lpstr>…and the meta-level question:   What does it mean for our understanding of sustainability?</vt:lpstr>
      <vt:lpstr>The failure of an economic discourse on sustainable development </vt:lpstr>
      <vt:lpstr>Operating space for EIA and EU Taxonomy</vt:lpstr>
      <vt:lpstr>Is a mindset change  possible? </vt:lpstr>
      <vt:lpstr>Panel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Jiří Dusík</dc:creator>
  <cp:lastModifiedBy>Loreley@iaia.org</cp:lastModifiedBy>
  <cp:revision>96</cp:revision>
  <cp:lastPrinted>2021-12-03T10:07:26Z</cp:lastPrinted>
  <dcterms:created xsi:type="dcterms:W3CDTF">2021-11-22T09:17:01Z</dcterms:created>
  <dcterms:modified xsi:type="dcterms:W3CDTF">2022-03-23T13:52:47Z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1893344363</vt:i4>
  </property>
  <property fmtid="{D5CDD505-2E9C-101B-9397-08002B2CF9AE}" pid="3" name="_NewReviewCycle">
    <vt:lpwstr/>
  </property>
  <property fmtid="{D5CDD505-2E9C-101B-9397-08002B2CF9AE}" pid="4" name="_EmailSubject">
    <vt:lpwstr>newer one </vt:lpwstr>
  </property>
  <property fmtid="{D5CDD505-2E9C-101B-9397-08002B2CF9AE}" pid="5" name="_AuthorEmail">
    <vt:lpwstr>Alan.Bond@uea.ac.uk</vt:lpwstr>
  </property>
  <property fmtid="{D5CDD505-2E9C-101B-9397-08002B2CF9AE}" pid="6" name="_AuthorEmailDisplayName">
    <vt:lpwstr>Alan Bond (ENV - Staff)</vt:lpwstr>
  </property>
</Properties>
</file>